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1"/>
  </p:notesMasterIdLst>
  <p:sldIdLst>
    <p:sldId id="256" r:id="rId2"/>
    <p:sldId id="281" r:id="rId3"/>
    <p:sldId id="258" r:id="rId4"/>
    <p:sldId id="257" r:id="rId5"/>
    <p:sldId id="259" r:id="rId6"/>
    <p:sldId id="260" r:id="rId7"/>
    <p:sldId id="261" r:id="rId8"/>
    <p:sldId id="263" r:id="rId9"/>
    <p:sldId id="262"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3" r:id="rId28"/>
    <p:sldId id="282" r:id="rId29"/>
    <p:sldId id="284" r:id="rId30"/>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2742F2D-99F0-4429-A2AD-8E021B551B04}" type="datetimeFigureOut">
              <a:rPr lang="it-IT" smtClean="0"/>
              <a:t>04/04/2018</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8F16E39-3CE2-4EB6-9308-BAC452A6D5C3}" type="slidenum">
              <a:rPr lang="it-IT" smtClean="0"/>
              <a:t>‹N›</a:t>
            </a:fld>
            <a:endParaRPr lang="it-IT"/>
          </a:p>
        </p:txBody>
      </p:sp>
    </p:spTree>
    <p:extLst>
      <p:ext uri="{BB962C8B-B14F-4D97-AF65-F5344CB8AC3E}">
        <p14:creationId xmlns:p14="http://schemas.microsoft.com/office/powerpoint/2010/main" val="171006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A4A22843-2B37-4FD8-9397-72F90A262463}" type="datetime1">
              <a:rPr lang="en-US" smtClean="0"/>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D020F121-6012-4C74-BBDA-C2BFF80A669A}" type="datetime1">
              <a:rPr lang="en-US" smtClean="0"/>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234C9375-057C-468B-9E10-3834498F822B}" type="datetime1">
              <a:rPr lang="en-US" smtClean="0"/>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41542D2F-3063-4977-847E-113BA1BDE3E3}" type="datetime1">
              <a:rPr lang="en-US" smtClean="0"/>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E857A1C9-9B4F-416C-AA75-49B37C0D6118}" type="datetime1">
              <a:rPr lang="en-US" smtClean="0"/>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70528B56-608B-4EED-A05C-AB719BCB0446}" type="datetime1">
              <a:rPr lang="en-US" smtClean="0"/>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1734BB0-3F92-4B88-B4EF-273B142B818E}" type="datetime1">
              <a:rPr lang="en-US" smtClean="0"/>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6923884-A12E-41F0-8683-18D904369A41}" type="datetime1">
              <a:rPr lang="en-US" smtClean="0"/>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98B93A6-F56A-41DC-92DE-159834E8C2DB}" type="datetime1">
              <a:rPr lang="en-US" smtClean="0"/>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DE794F30-EFA8-47DE-9168-F17663FAC9D6}" type="datetime1">
              <a:rPr lang="en-US" smtClean="0"/>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FF9845EE-8A3F-499D-BBC5-4D6AA31D451C}" type="datetime1">
              <a:rPr lang="en-US" smtClean="0"/>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C9300A-FCDB-40C9-814A-3A61E32B527C}" type="datetime1">
              <a:rPr lang="en-US" smtClean="0"/>
              <a:t>4/4/2018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B063C76-37A0-4DC4-A771-CF452B117FE7}" type="datetime1">
              <a:rPr lang="en-US" smtClean="0"/>
              <a:t>4/4/2018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1BCE56-BAF5-432D-804C-441D3B747AC8}" type="datetime1">
              <a:rPr lang="en-US" smtClean="0"/>
              <a:t>4/4/2018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15EEE444-A109-482C-BFDB-040858ADF39D}" type="datetime1">
              <a:rPr lang="en-US" smtClean="0"/>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E8F62A3E-1C02-4430-9C69-A5A460DB8CBD}" type="datetime1">
              <a:rPr lang="en-US" smtClean="0"/>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01F4EB2-B782-4BC8-A19E-8726F7644C0E}" type="datetime1">
              <a:rPr lang="en-US" smtClean="0"/>
              <a:t>4/4/2018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bd01.leggiditalia.it.proxy.unimib.it/cgi-bin/FulShow?TIPO=5&amp;NOTXT=1&amp;KEY=01LX0000167288ART0" TargetMode="External"/><Relationship Id="rId2" Type="http://schemas.openxmlformats.org/officeDocument/2006/relationships/hyperlink" Target="http://bd01.leggiditalia.it.proxy.unimib.it/cgi-bin/FulShow?TIPO=5&amp;NOTXT=1&amp;KEY=01LX0000167288ART48"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bd01.leggiditalia.it.proxy.unimib.it/cgi-bin/FulShow?TIPO=5&amp;NOTXT=1&amp;KEY=01LX0000145985ART22" TargetMode="External"/><Relationship Id="rId2" Type="http://schemas.openxmlformats.org/officeDocument/2006/relationships/hyperlink" Target="http://bd01.leggiditalia.it.proxy.unimib.it/cgi-bin/FulShow?TIPO=5&amp;NOTXT=1&amp;KEY=01LX0000145985ART24"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bd01.leggiditalia.it.proxy.unimib.it/cgi-bin/FulShow?TIPO=5&amp;NOTXT=1&amp;KEY=01LX0000651379ART129"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bd01.leggiditalia.it.proxy.unimib.it/cgi-bin/FulShow?TIPO=5&amp;NOTXT=1&amp;KEY=01LX0000145985ART11" TargetMode="External"/><Relationship Id="rId2" Type="http://schemas.openxmlformats.org/officeDocument/2006/relationships/hyperlink" Target="http://bd01.leggiditalia.it.proxy.unimib.it/cgi-bin/FulShow?TIPO=5&amp;NOTXT=1&amp;KEY=01LX0000145985ART3"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bd01.leggiditalia.it.proxy.unimib.it/cgi-bin/FulShow?TIPO=5&amp;NOTXT=1&amp;KEY=01LX0000145985" TargetMode="External"/><Relationship Id="rId2" Type="http://schemas.openxmlformats.org/officeDocument/2006/relationships/hyperlink" Target="http://bd01.leggiditalia.it.proxy.unimib.it/cgi-bin/FulShow?TIPO=5&amp;NOTXT=1&amp;KEY=01LX0000145985ART2"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bd01.leggiditalia.it.proxy.unimib.it/cgi-bin/FulShow?KEY=01LX0000114205ART6&amp;NONAV=1&amp;NOTXT=1&amp;#14"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bd01.leggiditalia.it.proxy.unimib.it/cgi-bin/FulShow?TIPO=5&amp;NOTXT=1&amp;KEY=01LX0000145985ART2" TargetMode="External"/><Relationship Id="rId2" Type="http://schemas.openxmlformats.org/officeDocument/2006/relationships/hyperlink" Target="http://bd01.leggiditalia.it.proxy.unimib.it/cgi-bin/FulShow?TIPO=5&amp;NOTXT=1&amp;KEY=01LX0000114051ART0" TargetMode="External"/><Relationship Id="rId1" Type="http://schemas.openxmlformats.org/officeDocument/2006/relationships/slideLayout" Target="../slideLayouts/slideLayout2.xml"/><Relationship Id="rId5" Type="http://schemas.openxmlformats.org/officeDocument/2006/relationships/hyperlink" Target="http://bd01.leggiditalia.it.proxy.unimib.it/cgi-bin/FulShow?TIPO=5&amp;NOTXT=1&amp;KEY=01LX0000145985ART4" TargetMode="External"/><Relationship Id="rId4" Type="http://schemas.openxmlformats.org/officeDocument/2006/relationships/hyperlink" Target="http://bd01.leggiditalia.it.proxy.unimib.it/cgi-bin/FulShow?TIPO=5&amp;NOTXT=1&amp;KEY=01LX0000145985ART3"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bd01.leggiditalia.it.proxy.unimib.it/cgi-bin/FulShow?TIPO=5&amp;NOTXT=1&amp;KEY=01LX0000651379ART0" TargetMode="External"/><Relationship Id="rId2" Type="http://schemas.openxmlformats.org/officeDocument/2006/relationships/hyperlink" Target="http://bd01.leggiditalia.it.proxy.unimib.it/cgi-bin/FulShow?TIPO=5&amp;NOTXT=1&amp;KEY=01LX0000651379ART2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41E1F7-04AF-4328-B7F5-D2126CCA3A3B}"/>
              </a:ext>
            </a:extLst>
          </p:cNvPr>
          <p:cNvSpPr>
            <a:spLocks noGrp="1"/>
          </p:cNvSpPr>
          <p:nvPr>
            <p:ph type="ctrTitle"/>
          </p:nvPr>
        </p:nvSpPr>
        <p:spPr>
          <a:xfrm>
            <a:off x="2589213" y="1828800"/>
            <a:ext cx="8915399" cy="1934817"/>
          </a:xfrm>
        </p:spPr>
        <p:txBody>
          <a:bodyPr/>
          <a:lstStyle/>
          <a:p>
            <a:r>
              <a:rPr lang="it-IT" dirty="0"/>
              <a:t>Il licenziamento del dipendente pubblico</a:t>
            </a:r>
          </a:p>
        </p:txBody>
      </p:sp>
      <p:sp>
        <p:nvSpPr>
          <p:cNvPr id="3" name="Sottotitolo 2">
            <a:extLst>
              <a:ext uri="{FF2B5EF4-FFF2-40B4-BE49-F238E27FC236}">
                <a16:creationId xmlns:a16="http://schemas.microsoft.com/office/drawing/2014/main" id="{69D4F329-5BE8-4D7E-8D42-57AD4DDC789D}"/>
              </a:ext>
            </a:extLst>
          </p:cNvPr>
          <p:cNvSpPr>
            <a:spLocks noGrp="1"/>
          </p:cNvSpPr>
          <p:nvPr>
            <p:ph type="subTitle" idx="1"/>
          </p:nvPr>
        </p:nvSpPr>
        <p:spPr>
          <a:xfrm>
            <a:off x="2589213" y="4240697"/>
            <a:ext cx="8915399" cy="1662966"/>
          </a:xfrm>
        </p:spPr>
        <p:txBody>
          <a:bodyPr>
            <a:normAutofit/>
          </a:bodyPr>
          <a:lstStyle/>
          <a:p>
            <a:r>
              <a:rPr lang="it-IT" dirty="0">
                <a:solidFill>
                  <a:srgbClr val="FF0000"/>
                </a:solidFill>
              </a:rPr>
              <a:t>Torino, 6 aprile 2018 - Università degli Studi di Torino</a:t>
            </a:r>
          </a:p>
          <a:p>
            <a:r>
              <a:rPr lang="it-IT" dirty="0"/>
              <a:t>Corso di formazione e aggiornamento professionale</a:t>
            </a:r>
          </a:p>
          <a:p>
            <a:r>
              <a:rPr lang="it-IT" i="1" dirty="0"/>
              <a:t>La disciplina del lavoro pubblico alla luce della Riforma Madia</a:t>
            </a:r>
          </a:p>
          <a:p>
            <a:r>
              <a:rPr lang="it-IT" b="1" dirty="0">
                <a:effectLst>
                  <a:outerShdw blurRad="38100" dist="38100" dir="2700000" algn="tl">
                    <a:srgbClr val="000000">
                      <a:alpha val="43137"/>
                    </a:srgbClr>
                  </a:outerShdw>
                </a:effectLst>
              </a:rPr>
              <a:t>Avv. Gabriele Moro</a:t>
            </a:r>
          </a:p>
        </p:txBody>
      </p:sp>
    </p:spTree>
    <p:extLst>
      <p:ext uri="{BB962C8B-B14F-4D97-AF65-F5344CB8AC3E}">
        <p14:creationId xmlns:p14="http://schemas.microsoft.com/office/powerpoint/2010/main" val="1042532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2F01F7-3D3D-4685-B22C-B1ACA34C62B5}"/>
              </a:ext>
            </a:extLst>
          </p:cNvPr>
          <p:cNvSpPr>
            <a:spLocks noGrp="1"/>
          </p:cNvSpPr>
          <p:nvPr>
            <p:ph type="title"/>
          </p:nvPr>
        </p:nvSpPr>
        <p:spPr/>
        <p:txBody>
          <a:bodyPr/>
          <a:lstStyle/>
          <a:p>
            <a:pPr algn="just"/>
            <a:r>
              <a:rPr lang="it-IT" b="1" dirty="0"/>
              <a:t>Art. 55 </a:t>
            </a:r>
            <a:r>
              <a:rPr lang="it-IT" b="1" i="1" dirty="0"/>
              <a:t>quater</a:t>
            </a:r>
            <a:r>
              <a:rPr lang="it-IT" b="1" dirty="0"/>
              <a:t> </a:t>
            </a:r>
            <a:r>
              <a:rPr lang="it-IT" i="1" dirty="0"/>
              <a:t>Licenziamento disciplinare</a:t>
            </a:r>
            <a:endParaRPr lang="it-IT" dirty="0"/>
          </a:p>
        </p:txBody>
      </p:sp>
      <p:sp>
        <p:nvSpPr>
          <p:cNvPr id="3" name="Segnaposto contenuto 2">
            <a:extLst>
              <a:ext uri="{FF2B5EF4-FFF2-40B4-BE49-F238E27FC236}">
                <a16:creationId xmlns:a16="http://schemas.microsoft.com/office/drawing/2014/main" id="{8D9D0A51-E55C-4E89-BFAC-867D340DA974}"/>
              </a:ext>
            </a:extLst>
          </p:cNvPr>
          <p:cNvSpPr>
            <a:spLocks noGrp="1"/>
          </p:cNvSpPr>
          <p:nvPr>
            <p:ph idx="1"/>
          </p:nvPr>
        </p:nvSpPr>
        <p:spPr/>
        <p:txBody>
          <a:bodyPr/>
          <a:lstStyle/>
          <a:p>
            <a:pPr algn="just"/>
            <a:r>
              <a:rPr lang="it-IT" dirty="0"/>
              <a:t>Infrazione disciplinare per dirigenti e funzionari</a:t>
            </a:r>
          </a:p>
          <a:p>
            <a:pPr algn="just"/>
            <a:r>
              <a:rPr lang="it-IT" dirty="0"/>
              <a:t>3-quinquies.  Nei casi di cui al comma 3-bis, per i dirigenti che abbiano acquisito conoscenza del fatto, ovvero, negli enti privi di qualifica dirigenziale, per i responsabili di servizio competenti, l'omessa attivazione del procedimento disciplinare e l'omessa adozione del provvedimento di sospensione cautelare, senza giustificato motivo, costituiscono illecito disciplinare punibile con il licenziamento e di esse è data notizia, da parte dell'ufficio competente per il procedimento disciplinare, all'Autorità giudiziaria ai fini dell'accertamento della sussistenza di eventuali reati</a:t>
            </a:r>
          </a:p>
        </p:txBody>
      </p:sp>
      <p:sp>
        <p:nvSpPr>
          <p:cNvPr id="4" name="Segnaposto numero diapositiva 3">
            <a:extLst>
              <a:ext uri="{FF2B5EF4-FFF2-40B4-BE49-F238E27FC236}">
                <a16:creationId xmlns:a16="http://schemas.microsoft.com/office/drawing/2014/main" id="{5F24C5F1-B3CC-4D78-B0FD-7562BFD2C229}"/>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2801842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CA6E09-6596-4648-B55E-C079A30461E1}"/>
              </a:ext>
            </a:extLst>
          </p:cNvPr>
          <p:cNvSpPr>
            <a:spLocks noGrp="1"/>
          </p:cNvSpPr>
          <p:nvPr>
            <p:ph type="title"/>
          </p:nvPr>
        </p:nvSpPr>
        <p:spPr/>
        <p:txBody>
          <a:bodyPr/>
          <a:lstStyle/>
          <a:p>
            <a:r>
              <a:rPr lang="it-IT" b="1" dirty="0"/>
              <a:t>Articolo 55-septies</a:t>
            </a:r>
            <a:r>
              <a:rPr lang="it-IT" dirty="0"/>
              <a:t>  </a:t>
            </a:r>
            <a:r>
              <a:rPr lang="it-IT" i="1" dirty="0"/>
              <a:t>Controlli sulle assenze</a:t>
            </a:r>
            <a:endParaRPr lang="it-IT" dirty="0"/>
          </a:p>
        </p:txBody>
      </p:sp>
      <p:sp>
        <p:nvSpPr>
          <p:cNvPr id="3" name="Segnaposto contenuto 2">
            <a:extLst>
              <a:ext uri="{FF2B5EF4-FFF2-40B4-BE49-F238E27FC236}">
                <a16:creationId xmlns:a16="http://schemas.microsoft.com/office/drawing/2014/main" id="{6E76C313-6DAC-4693-BB23-C00709EB41F5}"/>
              </a:ext>
            </a:extLst>
          </p:cNvPr>
          <p:cNvSpPr>
            <a:spLocks noGrp="1"/>
          </p:cNvSpPr>
          <p:nvPr>
            <p:ph idx="1"/>
          </p:nvPr>
        </p:nvSpPr>
        <p:spPr/>
        <p:txBody>
          <a:bodyPr>
            <a:normAutofit fontScale="85000" lnSpcReduction="10000"/>
          </a:bodyPr>
          <a:lstStyle/>
          <a:p>
            <a:r>
              <a:rPr lang="it-IT" dirty="0"/>
              <a:t>Altra ipotesi  di licenziamento disciplinare </a:t>
            </a:r>
            <a:r>
              <a:rPr lang="it-IT" i="1" dirty="0"/>
              <a:t>ex lege</a:t>
            </a:r>
          </a:p>
          <a:p>
            <a:pPr algn="just"/>
            <a:r>
              <a:rPr lang="it-IT" dirty="0"/>
              <a:t>4.  L'inosservanza degli obblighi di trasmissione per via telematica della certificazione medica concernente assenze di lavoratori per malattia di cui al comma 2 costituisce illecito disciplinare e, in caso di reiterazione, comporta l'applicazione della sanzione del licenziamento ovvero, per i medici in rapporto convenzionale con le aziende sanitarie locali, della decadenza dalla convenzione, </a:t>
            </a:r>
            <a:r>
              <a:rPr lang="it-IT" b="1" u="sng" dirty="0">
                <a:solidFill>
                  <a:srgbClr val="FF0000"/>
                </a:solidFill>
              </a:rPr>
              <a:t>in modo inderogabile dai contratti o accordi collettivi</a:t>
            </a:r>
            <a:r>
              <a:rPr lang="it-IT" dirty="0"/>
              <a:t>. Affinché si configuri l'ipotesi di illecito disciplinare devono ricorrere sia l'elemento oggettivo dell'inosservanza all'obbligo di trasmissione, sia l'elemento soggettivo del dolo o della colpa. Le sanzioni sono applicate secondo criteri di gradualità e proporzionalità, secondo le previsioni degli accordi e dei contratti collettivi di riferimento.</a:t>
            </a:r>
          </a:p>
          <a:p>
            <a:pPr algn="just"/>
            <a:r>
              <a:rPr lang="it-IT" dirty="0"/>
              <a:t>6.  Il responsabile della struttura in cui il dipendente lavora nonché il dirigente eventualmente preposto all'amministrazione generale del personale, secondo le rispettive competenze, curano l'osservanza delle disposizioni del presente articolo, in particolare al fine di prevenire o contrastare, nell'interesse della funzionalità dell'ufficio, le condotte assenteistiche. Si applicano, al riguardo, le disposizioni degli </a:t>
            </a:r>
            <a:r>
              <a:rPr lang="it-IT" i="1" dirty="0"/>
              <a:t>articoli 21</a:t>
            </a:r>
            <a:r>
              <a:rPr lang="it-IT" dirty="0"/>
              <a:t> e </a:t>
            </a:r>
            <a:r>
              <a:rPr lang="it-IT" b="1" u="sng" dirty="0">
                <a:solidFill>
                  <a:srgbClr val="FF0000"/>
                </a:solidFill>
              </a:rPr>
              <a:t>55-sexies, comma 3</a:t>
            </a:r>
          </a:p>
        </p:txBody>
      </p:sp>
      <p:sp>
        <p:nvSpPr>
          <p:cNvPr id="4" name="Segnaposto numero diapositiva 3">
            <a:extLst>
              <a:ext uri="{FF2B5EF4-FFF2-40B4-BE49-F238E27FC236}">
                <a16:creationId xmlns:a16="http://schemas.microsoft.com/office/drawing/2014/main" id="{CC67D903-EF55-4108-93E2-C8637677703B}"/>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528843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CD380D-93E3-427A-A166-25CD7066E560}"/>
              </a:ext>
            </a:extLst>
          </p:cNvPr>
          <p:cNvSpPr>
            <a:spLocks noGrp="1"/>
          </p:cNvSpPr>
          <p:nvPr>
            <p:ph type="title"/>
          </p:nvPr>
        </p:nvSpPr>
        <p:spPr/>
        <p:txBody>
          <a:bodyPr/>
          <a:lstStyle/>
          <a:p>
            <a:r>
              <a:rPr lang="it-IT" b="1" dirty="0"/>
              <a:t>Articolo 55-bis</a:t>
            </a:r>
            <a:r>
              <a:rPr lang="it-IT" dirty="0"/>
              <a:t>  </a:t>
            </a:r>
            <a:r>
              <a:rPr lang="it-IT" i="1" dirty="0"/>
              <a:t>Forme e termini del procedimento disciplinare</a:t>
            </a:r>
            <a:endParaRPr lang="it-IT" dirty="0"/>
          </a:p>
        </p:txBody>
      </p:sp>
      <p:sp>
        <p:nvSpPr>
          <p:cNvPr id="3" name="Segnaposto contenuto 2">
            <a:extLst>
              <a:ext uri="{FF2B5EF4-FFF2-40B4-BE49-F238E27FC236}">
                <a16:creationId xmlns:a16="http://schemas.microsoft.com/office/drawing/2014/main" id="{13547BBA-8353-4D49-8B0E-408CD0BDAD7D}"/>
              </a:ext>
            </a:extLst>
          </p:cNvPr>
          <p:cNvSpPr>
            <a:spLocks noGrp="1"/>
          </p:cNvSpPr>
          <p:nvPr>
            <p:ph idx="1"/>
          </p:nvPr>
        </p:nvSpPr>
        <p:spPr/>
        <p:txBody>
          <a:bodyPr>
            <a:normAutofit fontScale="55000" lnSpcReduction="20000"/>
          </a:bodyPr>
          <a:lstStyle/>
          <a:p>
            <a:pPr algn="just"/>
            <a:r>
              <a:rPr lang="it-IT" dirty="0"/>
              <a:t>Affissione del codice disciplinare (art. 55 comma 2), reti intranet e comunicazione a tutti; Il «minimo etico richiesto dalla coscienza sociale» (Cass. 8 gennaio 2007, n. 56).</a:t>
            </a:r>
          </a:p>
          <a:p>
            <a:pPr algn="just"/>
            <a:r>
              <a:rPr lang="it-IT" dirty="0"/>
              <a:t>4.  Fermo restando quanto previsto dall'articolo 55-quater, commi 3-bis e 3-ter, per le infrazioni per le quali è prevista l'irrogazione di sanzioni superiori al rimprovero verbale, il responsabile della struttura presso cui presta servizio il dipendente, segnala immediatamente, e comunque entro dieci giorni, all'ufficio competente per i procedimenti disciplinari i fatti ritenuti di rilevanza disciplinare di cui abbia avuto conoscenza. L'Ufficio competente per i procedimenti disciplinari, con immediatezza e comunque non oltre trenta giorni decorrenti dal ricevimento della predetta segnalazione, ovvero dal momento in cui abbia altrimenti avuto piena conoscenza dei fatti ritenuti di rilevanza disciplinare, provvede alla contestazione scritta dell'addebito e convoca l'interessato, con un preavviso di almeno venti giorni, per l'audizione in contraddittorio a sua difesa. Il dipendente può farsi assistere da un procuratore ovvero da un rappresentante dell'associazione sindacale cui aderisce o conferisce mandato. In caso di grave ed oggettivo impedimento, ferma la possibilità di depositare memorie scritte, il dipendente può richiedere che l'audizione a sua difesa sia differita, per una sola volta, con proroga del termine per la conclusione del procedimento in misura corrispondente. Salvo quanto previsto dall'articolo 54-bis, comma 4, il dipendente ha diritto di accesso agli atti istruttori del procedimento. </a:t>
            </a:r>
            <a:r>
              <a:rPr lang="it-IT" b="1" dirty="0">
                <a:solidFill>
                  <a:srgbClr val="FF0000"/>
                </a:solidFill>
              </a:rPr>
              <a:t>L'ufficio competente per i procedimenti disciplinari conclude il procedimento, con l'atto di archiviazione o di irrogazione della sanzione, entro centoventi giorni dalla contestazione dell'addebito</a:t>
            </a:r>
            <a:r>
              <a:rPr lang="it-IT" dirty="0"/>
              <a:t>. Gli atti di avvio e conclusione del procedimento disciplinare, nonché l'eventuale provvedimento di sospensione cautelare del dipendente, sono comunicati dall'ufficio competente di ogni amministrazione, per via telematica, all'Ispettorato per la funzione pubblica, entro venti giorni dalla loro adozione. Al fine di tutelare la riservatezza del dipendente, il nominativo dello stesso è sostituito da un codice identificativo. </a:t>
            </a:r>
          </a:p>
          <a:p>
            <a:pPr algn="just"/>
            <a:r>
              <a:rPr lang="it-IT" dirty="0"/>
              <a:t>5.  La comunicazione di contestazione dell'addebito al dipendente, nell'ambito del procedimento disciplinare, è effettuata tramite posta elettronica certificata, nel caso in cui il dipendente dispone di idonea casella di posta, ovvero tramite consegna a mano. In alternativa all'uso della posta elettronica certificata o della consegna a mano, le comunicazioni sono effettuate tramite raccomandata postale con ricevuta di ritorno. Per le comunicazioni successive alla contestazione dell'addebito, è consentita la comunicazione tra l'amministrazione ed i propri dipendenti tramite posta elettronica o altri strumenti informatici di comunicazione, ai sensi dell'</a:t>
            </a:r>
            <a:r>
              <a:rPr lang="it-IT" i="1" dirty="0">
                <a:hlinkClick r:id="rId2"/>
              </a:rPr>
              <a:t>articolo 47</a:t>
            </a:r>
            <a:r>
              <a:rPr lang="it-IT" dirty="0"/>
              <a:t>, comma 3, secondo periodo, del </a:t>
            </a:r>
            <a:r>
              <a:rPr lang="it-IT" i="1" dirty="0">
                <a:hlinkClick r:id="rId3"/>
              </a:rPr>
              <a:t>decreto legislativo 7 marzo 2005, n. 82</a:t>
            </a:r>
            <a:r>
              <a:rPr lang="it-IT" dirty="0"/>
              <a:t>, ovvero anche al numero di fax o altro indirizzo di posta elettronica, previamente comunicati dal dipendente o dal suo procuratore. </a:t>
            </a:r>
          </a:p>
          <a:p>
            <a:pPr algn="just"/>
            <a:endParaRPr lang="it-IT" dirty="0"/>
          </a:p>
          <a:p>
            <a:endParaRPr lang="it-IT" dirty="0"/>
          </a:p>
        </p:txBody>
      </p:sp>
      <p:sp>
        <p:nvSpPr>
          <p:cNvPr id="4" name="Segnaposto numero diapositiva 3">
            <a:extLst>
              <a:ext uri="{FF2B5EF4-FFF2-40B4-BE49-F238E27FC236}">
                <a16:creationId xmlns:a16="http://schemas.microsoft.com/office/drawing/2014/main" id="{70B77A2B-FA54-4422-941C-002C0F2A3E0D}"/>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2335468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451530-7C17-4501-BA6C-69DBCAB93C93}"/>
              </a:ext>
            </a:extLst>
          </p:cNvPr>
          <p:cNvSpPr>
            <a:spLocks noGrp="1"/>
          </p:cNvSpPr>
          <p:nvPr>
            <p:ph type="title"/>
          </p:nvPr>
        </p:nvSpPr>
        <p:spPr/>
        <p:txBody>
          <a:bodyPr/>
          <a:lstStyle/>
          <a:p>
            <a:r>
              <a:rPr lang="it-IT" b="1" dirty="0"/>
              <a:t>Articolo 55-bis</a:t>
            </a:r>
            <a:r>
              <a:rPr lang="it-IT" dirty="0"/>
              <a:t>  </a:t>
            </a:r>
            <a:r>
              <a:rPr lang="it-IT" i="1" dirty="0"/>
              <a:t>Forme e termini del procedimento disciplinare</a:t>
            </a:r>
            <a:endParaRPr lang="it-IT" dirty="0"/>
          </a:p>
        </p:txBody>
      </p:sp>
      <p:sp>
        <p:nvSpPr>
          <p:cNvPr id="3" name="Segnaposto contenuto 2">
            <a:extLst>
              <a:ext uri="{FF2B5EF4-FFF2-40B4-BE49-F238E27FC236}">
                <a16:creationId xmlns:a16="http://schemas.microsoft.com/office/drawing/2014/main" id="{1F5F730C-BA72-434D-BD2C-C8A8BBF57CC2}"/>
              </a:ext>
            </a:extLst>
          </p:cNvPr>
          <p:cNvSpPr>
            <a:spLocks noGrp="1"/>
          </p:cNvSpPr>
          <p:nvPr>
            <p:ph idx="1"/>
          </p:nvPr>
        </p:nvSpPr>
        <p:spPr/>
        <p:txBody>
          <a:bodyPr/>
          <a:lstStyle/>
          <a:p>
            <a:r>
              <a:rPr lang="it-IT" dirty="0"/>
              <a:t>Chi firma il provvedimento?</a:t>
            </a:r>
          </a:p>
          <a:p>
            <a:pPr marL="0" indent="0">
              <a:buNone/>
            </a:pPr>
            <a:r>
              <a:rPr lang="it-IT" dirty="0"/>
              <a:t>Una figura di livello dirigenziale appartenente all’UCPD</a:t>
            </a:r>
          </a:p>
          <a:p>
            <a:pPr marL="0" indent="0">
              <a:buNone/>
            </a:pPr>
            <a:r>
              <a:rPr lang="it-IT" b="1" dirty="0"/>
              <a:t>Articolo 55</a:t>
            </a:r>
            <a:r>
              <a:rPr lang="it-IT" dirty="0"/>
              <a:t>  </a:t>
            </a:r>
            <a:r>
              <a:rPr lang="it-IT" i="1" dirty="0"/>
              <a:t>Responsabilità, infrazioni e sanzioni, procedure conciliative</a:t>
            </a:r>
            <a:endParaRPr lang="it-IT" dirty="0"/>
          </a:p>
          <a:p>
            <a:pPr marL="0" indent="0" algn="just">
              <a:buNone/>
            </a:pPr>
            <a:r>
              <a:rPr lang="it-IT" dirty="0"/>
              <a:t>4.  Fermo quanto previsto nell'</a:t>
            </a:r>
            <a:r>
              <a:rPr lang="it-IT" i="1" dirty="0">
                <a:hlinkClick r:id="rId2"/>
              </a:rPr>
              <a:t>articolo 21</a:t>
            </a:r>
            <a:r>
              <a:rPr lang="it-IT" dirty="0"/>
              <a:t>, per le infrazioni disciplinari ascrivibili al dirigente ai sensi degli articoli 55-bis, comma 7, e 55-sexies, comma 3, si applicano, ove non diversamente stabilito dal contratto collettivo, le disposizioni di cui al comma 4 del predetto articolo 55-bis, </a:t>
            </a:r>
            <a:r>
              <a:rPr lang="it-IT" b="1" u="sng" dirty="0">
                <a:solidFill>
                  <a:srgbClr val="FF0000"/>
                </a:solidFill>
              </a:rPr>
              <a:t>ma le determinazioni conclusive del procedimento sono adottate dal dirigente generale o titolare di incarico conferito ai sensi dell'</a:t>
            </a:r>
            <a:r>
              <a:rPr lang="it-IT" b="1" i="1" u="sng" dirty="0">
                <a:solidFill>
                  <a:srgbClr val="FF0000"/>
                </a:solidFill>
                <a:hlinkClick r:id="rId3"/>
              </a:rPr>
              <a:t>articolo 19</a:t>
            </a:r>
            <a:r>
              <a:rPr lang="it-IT" b="1" u="sng" dirty="0">
                <a:solidFill>
                  <a:srgbClr val="FF0000"/>
                </a:solidFill>
              </a:rPr>
              <a:t>, comma 3.</a:t>
            </a:r>
          </a:p>
        </p:txBody>
      </p:sp>
      <p:sp>
        <p:nvSpPr>
          <p:cNvPr id="4" name="Segnaposto numero diapositiva 3">
            <a:extLst>
              <a:ext uri="{FF2B5EF4-FFF2-40B4-BE49-F238E27FC236}">
                <a16:creationId xmlns:a16="http://schemas.microsoft.com/office/drawing/2014/main" id="{60CA15C5-8FB3-4D56-987C-05F82DCAD113}"/>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3300934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FE775D-3460-4769-9B7C-4399F7266841}"/>
              </a:ext>
            </a:extLst>
          </p:cNvPr>
          <p:cNvSpPr>
            <a:spLocks noGrp="1"/>
          </p:cNvSpPr>
          <p:nvPr>
            <p:ph type="title"/>
          </p:nvPr>
        </p:nvSpPr>
        <p:spPr/>
        <p:txBody>
          <a:bodyPr>
            <a:normAutofit fontScale="90000"/>
          </a:bodyPr>
          <a:lstStyle/>
          <a:p>
            <a:r>
              <a:rPr lang="it-IT" dirty="0"/>
              <a:t>Art. 2, comma 2, L. n. 604/1966 – motivazione del provvedimento di recesso</a:t>
            </a:r>
          </a:p>
        </p:txBody>
      </p:sp>
      <p:sp>
        <p:nvSpPr>
          <p:cNvPr id="3" name="Segnaposto contenuto 2">
            <a:extLst>
              <a:ext uri="{FF2B5EF4-FFF2-40B4-BE49-F238E27FC236}">
                <a16:creationId xmlns:a16="http://schemas.microsoft.com/office/drawing/2014/main" id="{3CBE31E0-A3AD-47A5-AF8C-24500C8A68B4}"/>
              </a:ext>
            </a:extLst>
          </p:cNvPr>
          <p:cNvSpPr>
            <a:spLocks noGrp="1"/>
          </p:cNvSpPr>
          <p:nvPr>
            <p:ph idx="1"/>
          </p:nvPr>
        </p:nvSpPr>
        <p:spPr/>
        <p:txBody>
          <a:bodyPr/>
          <a:lstStyle/>
          <a:p>
            <a:pPr algn="just"/>
            <a:r>
              <a:rPr lang="it-IT" dirty="0"/>
              <a:t>La comunicazione del licenziamento deve contenere la specificazione dei motivi che lo hanno determinato.</a:t>
            </a:r>
          </a:p>
        </p:txBody>
      </p:sp>
      <p:sp>
        <p:nvSpPr>
          <p:cNvPr id="4" name="Segnaposto numero diapositiva 3">
            <a:extLst>
              <a:ext uri="{FF2B5EF4-FFF2-40B4-BE49-F238E27FC236}">
                <a16:creationId xmlns:a16="http://schemas.microsoft.com/office/drawing/2014/main" id="{E6A42774-EB38-436E-A19C-9B40CBDEFA70}"/>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1000030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596B1D-E4E2-4092-A06D-B9D21AC1BB9D}"/>
              </a:ext>
            </a:extLst>
          </p:cNvPr>
          <p:cNvSpPr>
            <a:spLocks noGrp="1"/>
          </p:cNvSpPr>
          <p:nvPr>
            <p:ph type="title"/>
          </p:nvPr>
        </p:nvSpPr>
        <p:spPr/>
        <p:txBody>
          <a:bodyPr>
            <a:normAutofit fontScale="90000"/>
          </a:bodyPr>
          <a:lstStyle/>
          <a:p>
            <a:r>
              <a:rPr lang="it-IT" b="1" dirty="0"/>
              <a:t>Articolo 55-ter</a:t>
            </a:r>
            <a:r>
              <a:rPr lang="it-IT" dirty="0"/>
              <a:t>  </a:t>
            </a:r>
            <a:r>
              <a:rPr lang="it-IT" i="1" dirty="0"/>
              <a:t>Rapporti fra procedimento disciplinare e procedimento penale</a:t>
            </a:r>
            <a:endParaRPr lang="it-IT" dirty="0"/>
          </a:p>
        </p:txBody>
      </p:sp>
      <p:sp>
        <p:nvSpPr>
          <p:cNvPr id="3" name="Segnaposto contenuto 2">
            <a:extLst>
              <a:ext uri="{FF2B5EF4-FFF2-40B4-BE49-F238E27FC236}">
                <a16:creationId xmlns:a16="http://schemas.microsoft.com/office/drawing/2014/main" id="{0E9A1CB9-38A3-4FF8-8FDC-838D43DE3D2F}"/>
              </a:ext>
            </a:extLst>
          </p:cNvPr>
          <p:cNvSpPr>
            <a:spLocks noGrp="1"/>
          </p:cNvSpPr>
          <p:nvPr>
            <p:ph idx="1"/>
          </p:nvPr>
        </p:nvSpPr>
        <p:spPr/>
        <p:txBody>
          <a:bodyPr/>
          <a:lstStyle/>
          <a:p>
            <a:pPr algn="just"/>
            <a:r>
              <a:rPr lang="it-IT" dirty="0"/>
              <a:t>Articolo inserito dall'</a:t>
            </a:r>
            <a:r>
              <a:rPr lang="it-IT" dirty="0">
                <a:hlinkClick r:id="rId2"/>
              </a:rPr>
              <a:t>art. 69, comma 1, </a:t>
            </a:r>
            <a:r>
              <a:rPr lang="it-IT" dirty="0" err="1">
                <a:hlinkClick r:id="rId2"/>
              </a:rPr>
              <a:t>D.Lgs.</a:t>
            </a:r>
            <a:r>
              <a:rPr lang="it-IT" dirty="0">
                <a:hlinkClick r:id="rId2"/>
              </a:rPr>
              <a:t> 27 ottobre 2009, n. 150</a:t>
            </a:r>
            <a:r>
              <a:rPr lang="it-IT" dirty="0"/>
              <a:t>, in precedenza vigeva la cosiddetta pregiudizialità  del procedimento penale rispetto a quello disciplinare;</a:t>
            </a:r>
          </a:p>
          <a:p>
            <a:pPr algn="just"/>
            <a:r>
              <a:rPr lang="it-IT" dirty="0"/>
              <a:t>Nei casi di particolare complessità, o nelle ipotesi in cui è prevista una sanzione disciplinare superiore ai 10 giorni, è ammessa la sospensione facoltativa del procedimento, ma anche la sospensione cautelare.</a:t>
            </a:r>
          </a:p>
          <a:p>
            <a:pPr algn="just"/>
            <a:r>
              <a:rPr lang="it-IT" dirty="0"/>
              <a:t>Una volta concluso il procedimento penale, il procedimento disciplinare deve riprendere entro 60 giorni e terminare entro 180.</a:t>
            </a:r>
          </a:p>
        </p:txBody>
      </p:sp>
      <p:sp>
        <p:nvSpPr>
          <p:cNvPr id="4" name="Segnaposto numero diapositiva 3">
            <a:extLst>
              <a:ext uri="{FF2B5EF4-FFF2-40B4-BE49-F238E27FC236}">
                <a16:creationId xmlns:a16="http://schemas.microsoft.com/office/drawing/2014/main" id="{35D02898-8207-47C1-BE45-A7B3938A0D10}"/>
              </a:ext>
            </a:extLst>
          </p:cNvPr>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7977062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F121ED-566B-496B-A70F-663DF956E9CB}"/>
              </a:ext>
            </a:extLst>
          </p:cNvPr>
          <p:cNvSpPr>
            <a:spLocks noGrp="1"/>
          </p:cNvSpPr>
          <p:nvPr>
            <p:ph type="title"/>
          </p:nvPr>
        </p:nvSpPr>
        <p:spPr/>
        <p:txBody>
          <a:bodyPr>
            <a:normAutofit fontScale="90000"/>
          </a:bodyPr>
          <a:lstStyle/>
          <a:p>
            <a:r>
              <a:rPr lang="it-IT" b="1" dirty="0"/>
              <a:t>Articolo 55-ter</a:t>
            </a:r>
            <a:r>
              <a:rPr lang="it-IT" dirty="0"/>
              <a:t>  </a:t>
            </a:r>
            <a:r>
              <a:rPr lang="it-IT" i="1" dirty="0"/>
              <a:t>Rapporti fra procedimento disciplinare e procedimento penale</a:t>
            </a:r>
            <a:endParaRPr lang="it-IT" dirty="0"/>
          </a:p>
        </p:txBody>
      </p:sp>
      <p:sp>
        <p:nvSpPr>
          <p:cNvPr id="3" name="Segnaposto contenuto 2">
            <a:extLst>
              <a:ext uri="{FF2B5EF4-FFF2-40B4-BE49-F238E27FC236}">
                <a16:creationId xmlns:a16="http://schemas.microsoft.com/office/drawing/2014/main" id="{07C035CD-C40B-49AA-85DA-973E83A7D772}"/>
              </a:ext>
            </a:extLst>
          </p:cNvPr>
          <p:cNvSpPr>
            <a:spLocks noGrp="1"/>
          </p:cNvSpPr>
          <p:nvPr>
            <p:ph idx="1"/>
          </p:nvPr>
        </p:nvSpPr>
        <p:spPr/>
        <p:txBody>
          <a:bodyPr>
            <a:normAutofit fontScale="85000" lnSpcReduction="10000"/>
          </a:bodyPr>
          <a:lstStyle/>
          <a:p>
            <a:r>
              <a:rPr lang="it-IT" dirty="0"/>
              <a:t>Procedimento disciplinare </a:t>
            </a:r>
            <a:r>
              <a:rPr lang="it-IT" b="1" u="sng" dirty="0"/>
              <a:t>non sospeso</a:t>
            </a:r>
            <a:r>
              <a:rPr lang="it-IT" dirty="0"/>
              <a:t>:</a:t>
            </a:r>
          </a:p>
          <a:p>
            <a:pPr marL="0" indent="0" algn="just">
              <a:buNone/>
            </a:pPr>
            <a:r>
              <a:rPr lang="it-IT" dirty="0"/>
              <a:t>- 2.  Se il procedimento disciplinare, non sospeso, si conclude con l'irrogazione di una sanzione e, successivamente, il procedimento penale viene definito con una sentenza irrevocabile di assoluzione che riconosce che il fatto addebitato al dipendente non sussiste o non costituisce illecito penale o che il dipendente medesimo non lo ha commesso, l'ufficio competente per i procedimenti disciplinari, </a:t>
            </a:r>
            <a:r>
              <a:rPr lang="it-IT" b="1" u="sng" dirty="0">
                <a:solidFill>
                  <a:srgbClr val="FF0000"/>
                </a:solidFill>
              </a:rPr>
              <a:t>ad istanza di parte </a:t>
            </a:r>
            <a:r>
              <a:rPr lang="it-IT" dirty="0"/>
              <a:t>da proporsi entro il termine di decadenza di sei mesi dall'irrevocabilità della pronuncia penale, riapre il procedimento disciplinare per modificarne </a:t>
            </a:r>
            <a:r>
              <a:rPr lang="it-IT" b="1" u="sng" dirty="0">
                <a:solidFill>
                  <a:srgbClr val="FF0000"/>
                </a:solidFill>
              </a:rPr>
              <a:t>o confermarne l'atto conclusivo </a:t>
            </a:r>
            <a:r>
              <a:rPr lang="it-IT" dirty="0"/>
              <a:t>in relazione all'esito del giudizio penale. </a:t>
            </a:r>
            <a:br>
              <a:rPr lang="it-IT" dirty="0"/>
            </a:br>
            <a:endParaRPr lang="it-IT" dirty="0"/>
          </a:p>
          <a:p>
            <a:pPr marL="0" indent="0" algn="just">
              <a:buNone/>
            </a:pPr>
            <a:r>
              <a:rPr lang="it-IT" dirty="0"/>
              <a:t>- 3.  Se il procedimento disciplinare si conclude con l'archiviazione ed il processo penale con una sentenza irrevocabile di condanna, l'ufficio competente per i procedimenti disciplinari riapre il procedimento disciplinare </a:t>
            </a:r>
            <a:r>
              <a:rPr lang="it-IT" b="1" u="sng" dirty="0">
                <a:solidFill>
                  <a:srgbClr val="FF0000"/>
                </a:solidFill>
              </a:rPr>
              <a:t>per adeguare le determinazioni conclusive all'esito del giudizio penale</a:t>
            </a:r>
            <a:r>
              <a:rPr lang="it-IT" dirty="0"/>
              <a:t>. Il procedimento disciplinare è riaperto, altresì, se dalla sentenza irrevocabile di condanna risulta che il fatto addebitabile al dipendente in sede disciplinare comporta la sanzione del licenziamento, mentre ne è stata applicata una diversa</a:t>
            </a:r>
          </a:p>
          <a:p>
            <a:endParaRPr lang="it-IT" dirty="0"/>
          </a:p>
        </p:txBody>
      </p:sp>
      <p:sp>
        <p:nvSpPr>
          <p:cNvPr id="4" name="Segnaposto numero diapositiva 3">
            <a:extLst>
              <a:ext uri="{FF2B5EF4-FFF2-40B4-BE49-F238E27FC236}">
                <a16:creationId xmlns:a16="http://schemas.microsoft.com/office/drawing/2014/main" id="{57A08155-11E7-4E67-BD3B-0BC6D2AF5B64}"/>
              </a:ext>
            </a:extLst>
          </p:cNvPr>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12712949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6EF2AD-6CD7-4B87-BAAC-0338CA2BDCAB}"/>
              </a:ext>
            </a:extLst>
          </p:cNvPr>
          <p:cNvSpPr>
            <a:spLocks noGrp="1"/>
          </p:cNvSpPr>
          <p:nvPr>
            <p:ph type="title"/>
          </p:nvPr>
        </p:nvSpPr>
        <p:spPr/>
        <p:txBody>
          <a:bodyPr/>
          <a:lstStyle/>
          <a:p>
            <a:r>
              <a:rPr lang="it-IT" dirty="0"/>
              <a:t>Licenziamento del lavoratore in prova</a:t>
            </a:r>
          </a:p>
        </p:txBody>
      </p:sp>
      <p:sp>
        <p:nvSpPr>
          <p:cNvPr id="3" name="Segnaposto contenuto 2">
            <a:extLst>
              <a:ext uri="{FF2B5EF4-FFF2-40B4-BE49-F238E27FC236}">
                <a16:creationId xmlns:a16="http://schemas.microsoft.com/office/drawing/2014/main" id="{AB0D34D2-9B26-402E-92C1-9FF554F0D570}"/>
              </a:ext>
            </a:extLst>
          </p:cNvPr>
          <p:cNvSpPr>
            <a:spLocks noGrp="1"/>
          </p:cNvSpPr>
          <p:nvPr>
            <p:ph idx="1"/>
          </p:nvPr>
        </p:nvSpPr>
        <p:spPr>
          <a:xfrm>
            <a:off x="2589212" y="2133600"/>
            <a:ext cx="8911687" cy="3949148"/>
          </a:xfrm>
        </p:spPr>
        <p:txBody>
          <a:bodyPr>
            <a:normAutofit fontScale="77500" lnSpcReduction="20000"/>
          </a:bodyPr>
          <a:lstStyle/>
          <a:p>
            <a:r>
              <a:rPr lang="it-IT" dirty="0"/>
              <a:t>Art. 2096 c.c.</a:t>
            </a:r>
          </a:p>
          <a:p>
            <a:pPr algn="just"/>
            <a:r>
              <a:rPr lang="it-IT" dirty="0"/>
              <a:t>I contratti collettivi di comparto prevedono normalmente la necessità di motivare il recesso, inteso come mancato superamento del periodo di prova.</a:t>
            </a:r>
          </a:p>
          <a:p>
            <a:pPr algn="just"/>
            <a:r>
              <a:rPr lang="it-IT" dirty="0"/>
              <a:t>Tuttavia, «tutte le assunzioni alle dipendenze delle amministrazioni pubbliche sono assoggettate all’esito positivo di un periodo di prova, e ciò avviene </a:t>
            </a:r>
            <a:r>
              <a:rPr lang="it-IT" i="1" dirty="0"/>
              <a:t>ex lege </a:t>
            </a:r>
            <a:r>
              <a:rPr lang="it-IT" dirty="0"/>
              <a:t>[all’art. 17, comma 1, </a:t>
            </a:r>
            <a:r>
              <a:rPr lang="it-IT" dirty="0" err="1"/>
              <a:t>d.P.R.</a:t>
            </a:r>
            <a:r>
              <a:rPr lang="it-IT" dirty="0"/>
              <a:t> 9 maggio 1994, n. 487] e non per effetto di un patto inserito nel contratto di lavoro dall’autonomia contrattuale ovvero in base alla contrattazione collettiva, in quanto la stessa rinvia alla contrattazione collettiva solo per la determinazione della durata del periodo di prova», Cass. 16 gennaio 2015 n. 655.</a:t>
            </a:r>
          </a:p>
          <a:p>
            <a:pPr algn="just"/>
            <a:r>
              <a:rPr lang="it-IT" dirty="0"/>
              <a:t>Pertanto, anche quando il rapporto è sorto con una amministrazione pubblica, il recesso del datore di lavoro, nel corso del periodo di prova, ha natura discrezionale e quindi lo dispensa dal provarne la giustificazione. </a:t>
            </a:r>
          </a:p>
          <a:p>
            <a:pPr algn="just"/>
            <a:r>
              <a:rPr lang="it-IT" dirty="0"/>
              <a:t>A differenze che nel settore privato, è irrilevante, secondo la giurisprudenza, il superamento del periodo di prova nell’ambito di un pregresso rapporto atipico con la medesima Amministrazione (</a:t>
            </a:r>
            <a:r>
              <a:rPr lang="it-IT" dirty="0" err="1"/>
              <a:t>Trib</a:t>
            </a:r>
            <a:r>
              <a:rPr lang="it-IT" dirty="0"/>
              <a:t>. Modena 28 settembre 2005), costituendo esercizio di un potere discrezionale. </a:t>
            </a:r>
          </a:p>
          <a:p>
            <a:pPr algn="just"/>
            <a:r>
              <a:rPr lang="it-IT" dirty="0"/>
              <a:t>Illecita la prova nell’ambito della mobilità che comporti il trasferimento presso altra Amministrazione del medesimo comparto nell’ambito di procedure di mobilità (art. 30, D. </a:t>
            </a:r>
            <a:r>
              <a:rPr lang="it-IT" dirty="0" err="1"/>
              <a:t>Lgs</a:t>
            </a:r>
            <a:r>
              <a:rPr lang="it-IT" dirty="0"/>
              <a:t>. 165/2001).</a:t>
            </a:r>
          </a:p>
        </p:txBody>
      </p:sp>
      <p:sp>
        <p:nvSpPr>
          <p:cNvPr id="4" name="Segnaposto numero diapositiva 3">
            <a:extLst>
              <a:ext uri="{FF2B5EF4-FFF2-40B4-BE49-F238E27FC236}">
                <a16:creationId xmlns:a16="http://schemas.microsoft.com/office/drawing/2014/main" id="{E5677B03-AA7D-48E0-A260-04A49041F1F0}"/>
              </a:ext>
            </a:extLst>
          </p:cNvPr>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3795027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4F6C8A-C476-47DD-8CC1-41D0DC2FFB85}"/>
              </a:ext>
            </a:extLst>
          </p:cNvPr>
          <p:cNvSpPr>
            <a:spLocks noGrp="1"/>
          </p:cNvSpPr>
          <p:nvPr>
            <p:ph type="title"/>
          </p:nvPr>
        </p:nvSpPr>
        <p:spPr/>
        <p:txBody>
          <a:bodyPr/>
          <a:lstStyle/>
          <a:p>
            <a:r>
              <a:rPr lang="it-IT" dirty="0"/>
              <a:t>Licenziamento per motivo oggettivo</a:t>
            </a:r>
          </a:p>
        </p:txBody>
      </p:sp>
      <p:sp>
        <p:nvSpPr>
          <p:cNvPr id="3" name="Segnaposto contenuto 2">
            <a:extLst>
              <a:ext uri="{FF2B5EF4-FFF2-40B4-BE49-F238E27FC236}">
                <a16:creationId xmlns:a16="http://schemas.microsoft.com/office/drawing/2014/main" id="{D3D4A419-8D14-4451-B1CA-6B70138E90AC}"/>
              </a:ext>
            </a:extLst>
          </p:cNvPr>
          <p:cNvSpPr>
            <a:spLocks noGrp="1"/>
          </p:cNvSpPr>
          <p:nvPr>
            <p:ph idx="1"/>
          </p:nvPr>
        </p:nvSpPr>
        <p:spPr/>
        <p:txBody>
          <a:bodyPr/>
          <a:lstStyle/>
          <a:p>
            <a:r>
              <a:rPr lang="it-IT" dirty="0"/>
              <a:t>Giustificato motivo ex art. 3, L. n. 604/1966</a:t>
            </a:r>
          </a:p>
          <a:p>
            <a:pPr algn="just">
              <a:buFontTx/>
              <a:buChar char="-"/>
            </a:pPr>
            <a:r>
              <a:rPr lang="it-IT" dirty="0"/>
              <a:t>Incidenza della Riforma Fornero e la procedura conciliativa preventiva ex art. 7</a:t>
            </a:r>
          </a:p>
          <a:p>
            <a:pPr algn="just">
              <a:buFontTx/>
              <a:buChar char="-"/>
            </a:pPr>
            <a:r>
              <a:rPr lang="it-IT" dirty="0"/>
              <a:t>La conclamata eccedenza non condurrà al licenziamento, ma al collocamento in disponibilità (art. 34, D. </a:t>
            </a:r>
            <a:r>
              <a:rPr lang="it-IT" dirty="0" err="1"/>
              <a:t>lgs</a:t>
            </a:r>
            <a:r>
              <a:rPr lang="it-IT" dirty="0"/>
              <a:t>. 165/2001), con possibile ricollocazione in deroga all’art. 2103 c.c.</a:t>
            </a:r>
          </a:p>
        </p:txBody>
      </p:sp>
      <p:sp>
        <p:nvSpPr>
          <p:cNvPr id="4" name="Segnaposto numero diapositiva 3">
            <a:extLst>
              <a:ext uri="{FF2B5EF4-FFF2-40B4-BE49-F238E27FC236}">
                <a16:creationId xmlns:a16="http://schemas.microsoft.com/office/drawing/2014/main" id="{1D96F064-EBBC-46A7-9903-D8539722C276}"/>
              </a:ext>
            </a:extLst>
          </p:cNvPr>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19230086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E77CFC-5594-4C73-8DFE-6392CE7E28DE}"/>
              </a:ext>
            </a:extLst>
          </p:cNvPr>
          <p:cNvSpPr>
            <a:spLocks noGrp="1"/>
          </p:cNvSpPr>
          <p:nvPr>
            <p:ph type="title"/>
          </p:nvPr>
        </p:nvSpPr>
        <p:spPr/>
        <p:txBody>
          <a:bodyPr/>
          <a:lstStyle/>
          <a:p>
            <a:r>
              <a:rPr lang="it-IT" dirty="0"/>
              <a:t>Licenziamento per superamento del periodo di comporto</a:t>
            </a:r>
          </a:p>
        </p:txBody>
      </p:sp>
      <p:sp>
        <p:nvSpPr>
          <p:cNvPr id="3" name="Segnaposto contenuto 2">
            <a:extLst>
              <a:ext uri="{FF2B5EF4-FFF2-40B4-BE49-F238E27FC236}">
                <a16:creationId xmlns:a16="http://schemas.microsoft.com/office/drawing/2014/main" id="{E3F3359E-918D-427B-959C-5580B696643E}"/>
              </a:ext>
            </a:extLst>
          </p:cNvPr>
          <p:cNvSpPr>
            <a:spLocks noGrp="1"/>
          </p:cNvSpPr>
          <p:nvPr>
            <p:ph idx="1"/>
          </p:nvPr>
        </p:nvSpPr>
        <p:spPr/>
        <p:txBody>
          <a:bodyPr/>
          <a:lstStyle/>
          <a:p>
            <a:pPr algn="just"/>
            <a:r>
              <a:rPr lang="it-IT" dirty="0"/>
              <a:t>Assenza per malattia prolungata oltre i limiti previsti dal contratto collettivo, art. 2110 c.c.</a:t>
            </a:r>
          </a:p>
          <a:p>
            <a:pPr algn="just"/>
            <a:r>
              <a:rPr lang="it-IT" dirty="0"/>
              <a:t>Normalmente, i CCNL di comparto prevedono la possibilità di chiedere un ulteriore periodo di aspettativa senza retribuzione, decorso il quale l’Amministrazione potrà risolvere unilateralmente il rapporto (v. ad esempio art. 21, comma 4, del CCNL regioni – autonomie locali del 6 luglio 1995).</a:t>
            </a:r>
          </a:p>
        </p:txBody>
      </p:sp>
      <p:sp>
        <p:nvSpPr>
          <p:cNvPr id="4" name="Segnaposto numero diapositiva 3">
            <a:extLst>
              <a:ext uri="{FF2B5EF4-FFF2-40B4-BE49-F238E27FC236}">
                <a16:creationId xmlns:a16="http://schemas.microsoft.com/office/drawing/2014/main" id="{9C431DA2-91E1-49D2-98CA-D302AFB64BDA}"/>
              </a:ext>
            </a:extLst>
          </p:cNvPr>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2295624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F4BF25-24E4-40B5-ACE4-28A51B4D5BA9}"/>
              </a:ext>
            </a:extLst>
          </p:cNvPr>
          <p:cNvSpPr>
            <a:spLocks noGrp="1"/>
          </p:cNvSpPr>
          <p:nvPr>
            <p:ph type="title"/>
          </p:nvPr>
        </p:nvSpPr>
        <p:spPr/>
        <p:txBody>
          <a:bodyPr/>
          <a:lstStyle/>
          <a:p>
            <a:r>
              <a:rPr lang="it-IT" dirty="0"/>
              <a:t>Principi guida</a:t>
            </a:r>
          </a:p>
        </p:txBody>
      </p:sp>
      <p:sp>
        <p:nvSpPr>
          <p:cNvPr id="3" name="Segnaposto contenuto 2">
            <a:extLst>
              <a:ext uri="{FF2B5EF4-FFF2-40B4-BE49-F238E27FC236}">
                <a16:creationId xmlns:a16="http://schemas.microsoft.com/office/drawing/2014/main" id="{CBF70B4C-4E54-4962-AE97-19E6199EF619}"/>
              </a:ext>
            </a:extLst>
          </p:cNvPr>
          <p:cNvSpPr>
            <a:spLocks noGrp="1"/>
          </p:cNvSpPr>
          <p:nvPr>
            <p:ph idx="1"/>
          </p:nvPr>
        </p:nvSpPr>
        <p:spPr/>
        <p:txBody>
          <a:bodyPr>
            <a:normAutofit lnSpcReduction="10000"/>
          </a:bodyPr>
          <a:lstStyle/>
          <a:p>
            <a:pPr algn="just"/>
            <a:r>
              <a:rPr lang="it-IT" dirty="0"/>
              <a:t>Art. 2, comma 2, D. </a:t>
            </a:r>
            <a:r>
              <a:rPr lang="it-IT" dirty="0" err="1"/>
              <a:t>Lgs</a:t>
            </a:r>
            <a:r>
              <a:rPr lang="it-IT" dirty="0"/>
              <a:t>. 165/2001: «I rapporti di lavoro dei dipendenti delle amministrazioni pubbliche sono disciplinati dalle disposizioni del capo I, titolo II, del libro V del codice civile e dalle leggi sui rapporti di lavoro subordinato nell'impresa, fatte salve le diverse disposizioni contenute nel presente decreto, che costituiscono disposizioni a carattere imperativo»</a:t>
            </a:r>
          </a:p>
          <a:p>
            <a:pPr algn="just"/>
            <a:r>
              <a:rPr lang="it-IT" dirty="0"/>
              <a:t>Art. 5, comma 2, D. </a:t>
            </a:r>
            <a:r>
              <a:rPr lang="it-IT" dirty="0" err="1"/>
              <a:t>Lgs</a:t>
            </a:r>
            <a:r>
              <a:rPr lang="it-IT" dirty="0"/>
              <a:t>. 165/2001: «Nell'ambito delle leggi e degli atti organizzativi di cui all'</a:t>
            </a:r>
            <a:r>
              <a:rPr lang="it-IT" i="1" dirty="0">
                <a:hlinkClick r:id="rId2"/>
              </a:rPr>
              <a:t>articolo 2</a:t>
            </a:r>
            <a:r>
              <a:rPr lang="it-IT" dirty="0"/>
              <a:t>, comma 1, le determinazioni per l'organizzazione degli uffici e le misure inerenti alla gestione dei rapporti di lavoro, nel rispetto del principio di pari opportunità, e in particolare la direzione e l'organizzazione del lavoro nell'ambito degli uffici sono assunte in via esclusiva dagli organi preposti alla gestione con la capacità e i poteri del privato datore di lavoro, fatte salve la sola informazione ai sindacati ovvero le ulteriori forme di partecipazione, ove previsti nei contratti di cui all'</a:t>
            </a:r>
            <a:r>
              <a:rPr lang="it-IT" i="1" dirty="0">
                <a:hlinkClick r:id="rId3"/>
              </a:rPr>
              <a:t>articolo 9</a:t>
            </a:r>
            <a:r>
              <a:rPr lang="it-IT" dirty="0"/>
              <a:t>.»</a:t>
            </a:r>
          </a:p>
        </p:txBody>
      </p:sp>
      <p:sp>
        <p:nvSpPr>
          <p:cNvPr id="4" name="Segnaposto numero diapositiva 3">
            <a:extLst>
              <a:ext uri="{FF2B5EF4-FFF2-40B4-BE49-F238E27FC236}">
                <a16:creationId xmlns:a16="http://schemas.microsoft.com/office/drawing/2014/main" id="{A88D3258-6351-4CAA-9DB4-8416D27733CD}"/>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9523677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C243C5-3DDB-4698-8778-3B33F332AD0D}"/>
              </a:ext>
            </a:extLst>
          </p:cNvPr>
          <p:cNvSpPr>
            <a:spLocks noGrp="1"/>
          </p:cNvSpPr>
          <p:nvPr>
            <p:ph type="title"/>
          </p:nvPr>
        </p:nvSpPr>
        <p:spPr/>
        <p:txBody>
          <a:bodyPr/>
          <a:lstStyle/>
          <a:p>
            <a:pPr algn="just"/>
            <a:r>
              <a:rPr lang="it-IT" dirty="0"/>
              <a:t>Sopravvenuta inidoneità fisica o psichica del lavoratore</a:t>
            </a:r>
          </a:p>
        </p:txBody>
      </p:sp>
      <p:sp>
        <p:nvSpPr>
          <p:cNvPr id="3" name="Segnaposto contenuto 2">
            <a:extLst>
              <a:ext uri="{FF2B5EF4-FFF2-40B4-BE49-F238E27FC236}">
                <a16:creationId xmlns:a16="http://schemas.microsoft.com/office/drawing/2014/main" id="{12271E98-AC62-44B0-A6D6-1FF2044003FC}"/>
              </a:ext>
            </a:extLst>
          </p:cNvPr>
          <p:cNvSpPr>
            <a:spLocks noGrp="1"/>
          </p:cNvSpPr>
          <p:nvPr>
            <p:ph idx="1"/>
          </p:nvPr>
        </p:nvSpPr>
        <p:spPr/>
        <p:txBody>
          <a:bodyPr/>
          <a:lstStyle/>
          <a:p>
            <a:r>
              <a:rPr lang="it-IT" dirty="0"/>
              <a:t>Concorrono due elementi:</a:t>
            </a:r>
          </a:p>
          <a:p>
            <a:pPr>
              <a:buFontTx/>
              <a:buChar char="-"/>
            </a:pPr>
            <a:r>
              <a:rPr lang="it-IT" dirty="0"/>
              <a:t>Accertata inidoneità</a:t>
            </a:r>
          </a:p>
          <a:p>
            <a:pPr algn="just">
              <a:buFontTx/>
              <a:buChar char="-"/>
            </a:pPr>
            <a:r>
              <a:rPr lang="it-IT" dirty="0"/>
              <a:t>Inesistenza di mansioni compatibili, anche inferiori, </a:t>
            </a:r>
            <a:r>
              <a:rPr lang="it-IT" dirty="0" err="1"/>
              <a:t>purchè</a:t>
            </a:r>
            <a:r>
              <a:rPr lang="it-IT" dirty="0"/>
              <a:t> tali da non alterare l’organizzazione produttiva dell’azienda (art. 42 T.U. 81/2008)</a:t>
            </a:r>
          </a:p>
        </p:txBody>
      </p:sp>
      <p:sp>
        <p:nvSpPr>
          <p:cNvPr id="4" name="Segnaposto numero diapositiva 3">
            <a:extLst>
              <a:ext uri="{FF2B5EF4-FFF2-40B4-BE49-F238E27FC236}">
                <a16:creationId xmlns:a16="http://schemas.microsoft.com/office/drawing/2014/main" id="{FDB5EE36-4EE5-47B3-997C-3F0A35C665E0}"/>
              </a:ext>
            </a:extLst>
          </p:cNvPr>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3574709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5BEC77-232C-4F84-BEDB-A3B5B24A9F02}"/>
              </a:ext>
            </a:extLst>
          </p:cNvPr>
          <p:cNvSpPr>
            <a:spLocks noGrp="1"/>
          </p:cNvSpPr>
          <p:nvPr>
            <p:ph type="title"/>
          </p:nvPr>
        </p:nvSpPr>
        <p:spPr/>
        <p:txBody>
          <a:bodyPr/>
          <a:lstStyle/>
          <a:p>
            <a:pPr algn="just"/>
            <a:r>
              <a:rPr lang="it-IT" b="1" dirty="0"/>
              <a:t>Articolo 55-octies</a:t>
            </a:r>
            <a:r>
              <a:rPr lang="it-IT" dirty="0"/>
              <a:t>  </a:t>
            </a:r>
            <a:r>
              <a:rPr lang="it-IT" i="1" dirty="0"/>
              <a:t>Permanente inidoneità psicofisica</a:t>
            </a:r>
            <a:endParaRPr lang="it-IT" dirty="0"/>
          </a:p>
        </p:txBody>
      </p:sp>
      <p:sp>
        <p:nvSpPr>
          <p:cNvPr id="3" name="Segnaposto contenuto 2">
            <a:extLst>
              <a:ext uri="{FF2B5EF4-FFF2-40B4-BE49-F238E27FC236}">
                <a16:creationId xmlns:a16="http://schemas.microsoft.com/office/drawing/2014/main" id="{A4AA9CCE-598C-4B8E-B06A-7498BEC84607}"/>
              </a:ext>
            </a:extLst>
          </p:cNvPr>
          <p:cNvSpPr>
            <a:spLocks noGrp="1"/>
          </p:cNvSpPr>
          <p:nvPr>
            <p:ph idx="1"/>
          </p:nvPr>
        </p:nvSpPr>
        <p:spPr/>
        <p:txBody>
          <a:bodyPr>
            <a:normAutofit fontScale="77500" lnSpcReduction="20000"/>
          </a:bodyPr>
          <a:lstStyle/>
          <a:p>
            <a:r>
              <a:rPr lang="it-IT" dirty="0"/>
              <a:t>Ipotesi che si aggiunge a quelle previste dalla contrattazione collettiva</a:t>
            </a:r>
          </a:p>
          <a:p>
            <a:pPr algn="just"/>
            <a:r>
              <a:rPr lang="it-IT" dirty="0"/>
              <a:t>La situazione di inidoneità permanente può essere accertata mediante visita sanitaria non solo «ad iniziativa della amministrazione» (comma 1, lett. a), ma in ogni caso sussista un pericolo per l’incolumità del lavoratore degli altri dipendenti o degli utenti.</a:t>
            </a:r>
          </a:p>
          <a:p>
            <a:pPr algn="just"/>
            <a:r>
              <a:rPr lang="it-IT" dirty="0"/>
              <a:t>Regolamento attuativo DPR 27 luglio 2011, n. 171 introduce una regolamentazione organica della materia da ritenersi prevalente sulla contrattazione collettiva e che conferma la possibilità di licenziare al termine del periodo di comporto</a:t>
            </a:r>
          </a:p>
          <a:p>
            <a:pPr algn="just"/>
            <a:r>
              <a:rPr lang="it-IT" dirty="0"/>
              <a:t>Nel silenzio dell’art. 55 </a:t>
            </a:r>
            <a:r>
              <a:rPr lang="it-IT" dirty="0" err="1"/>
              <a:t>octies</a:t>
            </a:r>
            <a:r>
              <a:rPr lang="it-IT" dirty="0"/>
              <a:t>, si ritiene comunque necessaria l’indagine sul reimpiego del lavoratore (inidoneità a qualunque proficuo lavoro ex art. 13 L. n. 274/1991, ovvero alla «assoluta e permanente impossibilità di svolgere qualsiasi attività lavorativa», art. 2, comma 12. L. n.335/1995).</a:t>
            </a:r>
          </a:p>
          <a:p>
            <a:pPr algn="just"/>
            <a:r>
              <a:rPr lang="it-IT" dirty="0"/>
              <a:t>In attesa della visita, l’amministrazione può sospendere cautelarmente il dipendente (comma 1, lett. b).</a:t>
            </a:r>
          </a:p>
          <a:p>
            <a:pPr algn="just"/>
            <a:r>
              <a:rPr lang="it-IT" dirty="0"/>
              <a:t>La norma prevede un’ulteriore ipotesi di licenziamento, ipotesi che giustifica la sua collocazione nell’ambito dei licenziamenti disciplinari: la possibilità, per l'amministrazione, di risolvere il rapporto di lavoro nel caso di reiterato rifiuto, da parte del dipendente, di sottoporsi alla visita di idoneità. (lettera d).</a:t>
            </a:r>
          </a:p>
        </p:txBody>
      </p:sp>
      <p:sp>
        <p:nvSpPr>
          <p:cNvPr id="4" name="Segnaposto numero diapositiva 3">
            <a:extLst>
              <a:ext uri="{FF2B5EF4-FFF2-40B4-BE49-F238E27FC236}">
                <a16:creationId xmlns:a16="http://schemas.microsoft.com/office/drawing/2014/main" id="{03924B33-EAEA-46ED-AE7E-B16E3C2968D1}"/>
              </a:ext>
            </a:extLst>
          </p:cNvPr>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42161539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A98460-7382-4F59-8671-863CE8213DB5}"/>
              </a:ext>
            </a:extLst>
          </p:cNvPr>
          <p:cNvSpPr>
            <a:spLocks noGrp="1"/>
          </p:cNvSpPr>
          <p:nvPr>
            <p:ph type="title"/>
          </p:nvPr>
        </p:nvSpPr>
        <p:spPr>
          <a:xfrm>
            <a:off x="2592925" y="624110"/>
            <a:ext cx="8911687" cy="1363716"/>
          </a:xfrm>
        </p:spPr>
        <p:txBody>
          <a:bodyPr>
            <a:noAutofit/>
          </a:bodyPr>
          <a:lstStyle/>
          <a:p>
            <a:pPr algn="just"/>
            <a:r>
              <a:rPr lang="it-IT" sz="2800" b="1" dirty="0"/>
              <a:t>Art. 72.</a:t>
            </a:r>
            <a:r>
              <a:rPr lang="it-IT" sz="2800" dirty="0"/>
              <a:t> L. n. 133/2008 </a:t>
            </a:r>
            <a:r>
              <a:rPr lang="it-IT" sz="2800" i="1" dirty="0"/>
              <a:t>Personale dipendente prossimo al compimento dei limiti di età per il collocamento a riposo</a:t>
            </a:r>
            <a:endParaRPr lang="it-IT" sz="2800" dirty="0"/>
          </a:p>
        </p:txBody>
      </p:sp>
      <p:sp>
        <p:nvSpPr>
          <p:cNvPr id="3" name="Segnaposto contenuto 2">
            <a:extLst>
              <a:ext uri="{FF2B5EF4-FFF2-40B4-BE49-F238E27FC236}">
                <a16:creationId xmlns:a16="http://schemas.microsoft.com/office/drawing/2014/main" id="{F2B4DDF6-B4AB-46A3-9422-5CA39F0D576A}"/>
              </a:ext>
            </a:extLst>
          </p:cNvPr>
          <p:cNvSpPr>
            <a:spLocks noGrp="1"/>
          </p:cNvSpPr>
          <p:nvPr>
            <p:ph idx="1"/>
          </p:nvPr>
        </p:nvSpPr>
        <p:spPr/>
        <p:txBody>
          <a:bodyPr/>
          <a:lstStyle/>
          <a:p>
            <a:pPr algn="just"/>
            <a:r>
              <a:rPr lang="it-IT" dirty="0"/>
              <a:t>11. Con decisione motivata con riferimento alle esigenze organizzative e ai criteri di scelta applicati e senza pregiudizio per la funzionale erogazione dei servizi, le pubbliche amministrazioni di cui all'</a:t>
            </a:r>
            <a:r>
              <a:rPr lang="it-IT" i="1" dirty="0"/>
              <a:t>articolo </a:t>
            </a:r>
            <a:r>
              <a:rPr lang="it-IT" i="1" dirty="0">
                <a:hlinkClick r:id="rId2"/>
              </a:rPr>
              <a:t>1, comma 2</a:t>
            </a:r>
            <a:r>
              <a:rPr lang="it-IT" i="1" dirty="0"/>
              <a:t>, del </a:t>
            </a:r>
            <a:r>
              <a:rPr lang="it-IT" i="1" dirty="0">
                <a:hlinkClick r:id="rId3"/>
              </a:rPr>
              <a:t>decreto legislativo 30 marzo 2001, n. 165</a:t>
            </a:r>
            <a:r>
              <a:rPr lang="it-IT" dirty="0"/>
              <a:t>, […] possono, a decorrere dalla maturazione del requisito di anzianità contributiva per l'accesso al pensionamento, […] risolvere il rapporto di lavoro e il contratto individuale anche del personale dirigenziale, con un preavviso di sei mesi e comunque non prima del raggiungimento di un'età anagrafica che possa dare luogo a riduzione percentuale ai sensi del citato comma 10 dell'articolo 24.</a:t>
            </a:r>
          </a:p>
        </p:txBody>
      </p:sp>
      <p:sp>
        <p:nvSpPr>
          <p:cNvPr id="4" name="Segnaposto numero diapositiva 3">
            <a:extLst>
              <a:ext uri="{FF2B5EF4-FFF2-40B4-BE49-F238E27FC236}">
                <a16:creationId xmlns:a16="http://schemas.microsoft.com/office/drawing/2014/main" id="{CDEB1387-D793-447F-A478-63BE50D970AC}"/>
              </a:ext>
            </a:extLst>
          </p:cNvPr>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38902240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B228B2-7000-4F45-993F-C177B78FABB2}"/>
              </a:ext>
            </a:extLst>
          </p:cNvPr>
          <p:cNvSpPr>
            <a:spLocks noGrp="1"/>
          </p:cNvSpPr>
          <p:nvPr>
            <p:ph type="title"/>
          </p:nvPr>
        </p:nvSpPr>
        <p:spPr/>
        <p:txBody>
          <a:bodyPr/>
          <a:lstStyle/>
          <a:p>
            <a:pPr algn="just"/>
            <a:r>
              <a:rPr lang="it-IT" dirty="0"/>
              <a:t>Revoca del licenziamento (art. 18, comma 10, L. n. 300/1970)</a:t>
            </a:r>
          </a:p>
        </p:txBody>
      </p:sp>
      <p:sp>
        <p:nvSpPr>
          <p:cNvPr id="3" name="Segnaposto contenuto 2">
            <a:extLst>
              <a:ext uri="{FF2B5EF4-FFF2-40B4-BE49-F238E27FC236}">
                <a16:creationId xmlns:a16="http://schemas.microsoft.com/office/drawing/2014/main" id="{E482D048-4F7F-4BFA-BDD2-77F7A8CF8C6F}"/>
              </a:ext>
            </a:extLst>
          </p:cNvPr>
          <p:cNvSpPr>
            <a:spLocks noGrp="1"/>
          </p:cNvSpPr>
          <p:nvPr>
            <p:ph idx="1"/>
          </p:nvPr>
        </p:nvSpPr>
        <p:spPr/>
        <p:txBody>
          <a:bodyPr/>
          <a:lstStyle/>
          <a:p>
            <a:pPr algn="just"/>
            <a:r>
              <a:rPr lang="it-IT" dirty="0"/>
              <a:t>10. Nell'ipotesi di revoca del licenziamento, purché effettuata entro il termine di quindici giorni dalla comunicazione al datore di lavoro dell'impugnazione del medesimo, il rapporto di lavoro si intende ripristinato senza soluzione di continuità, con diritto del lavoratore alla retribuzione maturata nel periodo precedente alla revoca, e non trovano applicazione i regimi sanzionatori previsti dal presente articolo.</a:t>
            </a:r>
          </a:p>
        </p:txBody>
      </p:sp>
      <p:sp>
        <p:nvSpPr>
          <p:cNvPr id="4" name="Segnaposto numero diapositiva 3">
            <a:extLst>
              <a:ext uri="{FF2B5EF4-FFF2-40B4-BE49-F238E27FC236}">
                <a16:creationId xmlns:a16="http://schemas.microsoft.com/office/drawing/2014/main" id="{60CE1450-AC1C-43DE-A41D-A889E6080EAC}"/>
              </a:ext>
            </a:extLst>
          </p:cNvPr>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42536977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4DC2AE-CF2B-44EE-BBE3-CDCDDA7AC7CB}"/>
              </a:ext>
            </a:extLst>
          </p:cNvPr>
          <p:cNvSpPr>
            <a:spLocks noGrp="1"/>
          </p:cNvSpPr>
          <p:nvPr>
            <p:ph type="title"/>
          </p:nvPr>
        </p:nvSpPr>
        <p:spPr/>
        <p:txBody>
          <a:bodyPr/>
          <a:lstStyle/>
          <a:p>
            <a:r>
              <a:rPr lang="it-IT" dirty="0"/>
              <a:t>Impugnazione del licenziamento (art.6 L. n. 604/1966).</a:t>
            </a:r>
          </a:p>
        </p:txBody>
      </p:sp>
      <p:sp>
        <p:nvSpPr>
          <p:cNvPr id="3" name="Segnaposto contenuto 2">
            <a:extLst>
              <a:ext uri="{FF2B5EF4-FFF2-40B4-BE49-F238E27FC236}">
                <a16:creationId xmlns:a16="http://schemas.microsoft.com/office/drawing/2014/main" id="{1B32E450-C197-4B56-929D-52133028C27C}"/>
              </a:ext>
            </a:extLst>
          </p:cNvPr>
          <p:cNvSpPr>
            <a:spLocks noGrp="1"/>
          </p:cNvSpPr>
          <p:nvPr>
            <p:ph idx="1"/>
          </p:nvPr>
        </p:nvSpPr>
        <p:spPr/>
        <p:txBody>
          <a:bodyPr>
            <a:normAutofit fontScale="92500" lnSpcReduction="10000"/>
          </a:bodyPr>
          <a:lstStyle/>
          <a:p>
            <a:pPr algn="just"/>
            <a:r>
              <a:rPr lang="it-IT" dirty="0"/>
              <a:t>1. Il licenziamento deve essere impugnato a pena di decadenza entro sessanta giorni dalla ricezione della sua comunicazione in forma scritta, ovvero dalla comunicazione, anch’essa in forma scritta, dei motivi, ove non contestuale, con qualsiasi atto scritto, anche extragiudiziale, idoneo a rendere nota la volontà del lavoratore anche attraverso l’intervento dell’organizzazione sindacale diretto ad impugnare il licenziamento stesso. </a:t>
            </a:r>
            <a:r>
              <a:rPr lang="it-IT" baseline="30000" dirty="0">
                <a:hlinkClick r:id="rId2"/>
              </a:rPr>
              <a:t>(14)</a:t>
            </a:r>
            <a:br>
              <a:rPr lang="it-IT" dirty="0"/>
            </a:br>
            <a:endParaRPr lang="it-IT" dirty="0"/>
          </a:p>
          <a:p>
            <a:pPr algn="just"/>
            <a:r>
              <a:rPr lang="it-IT" dirty="0"/>
              <a:t>2. L’impugnazione è inefficace se non è seguita, entro il successivo termine di centottanta giorni, dal deposito del ricorso nella cancelleria del tribunale in funzione di giudice del lavoro o dalla comunicazione alla controparte della richiesta di tentativo di conciliazione o arbitrato, ferma restando la possibilità di produrre nuovi documenti formatisi dopo il deposito del ricorso. Qualora la conciliazione o l’arbitrato richiesti siano rifiutati o non sia raggiunto l’accordo necessario al relativo espletamento, il ricorso al giudice deve essere depositato a pena di decadenza entro sessanta giorni dal rifiuto o dal mancato accordo.</a:t>
            </a:r>
          </a:p>
          <a:p>
            <a:endParaRPr lang="it-IT" dirty="0"/>
          </a:p>
        </p:txBody>
      </p:sp>
      <p:sp>
        <p:nvSpPr>
          <p:cNvPr id="4" name="Segnaposto numero diapositiva 3">
            <a:extLst>
              <a:ext uri="{FF2B5EF4-FFF2-40B4-BE49-F238E27FC236}">
                <a16:creationId xmlns:a16="http://schemas.microsoft.com/office/drawing/2014/main" id="{64795715-FE9A-4120-8BF4-3809876018AD}"/>
              </a:ext>
            </a:extLst>
          </p:cNvPr>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27016068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65FB24-D61A-493A-9D72-E86ABA919864}"/>
              </a:ext>
            </a:extLst>
          </p:cNvPr>
          <p:cNvSpPr>
            <a:spLocks noGrp="1"/>
          </p:cNvSpPr>
          <p:nvPr>
            <p:ph type="title"/>
          </p:nvPr>
        </p:nvSpPr>
        <p:spPr/>
        <p:txBody>
          <a:bodyPr/>
          <a:lstStyle/>
          <a:p>
            <a:r>
              <a:rPr lang="it-IT" dirty="0"/>
              <a:t>Tentativo facoltativo di conciliazione, art. 4140 </a:t>
            </a:r>
            <a:r>
              <a:rPr lang="it-IT" dirty="0" err="1"/>
              <a:t>c.p.c.</a:t>
            </a:r>
            <a:endParaRPr lang="it-IT" dirty="0"/>
          </a:p>
        </p:txBody>
      </p:sp>
      <p:sp>
        <p:nvSpPr>
          <p:cNvPr id="3" name="Segnaposto contenuto 2">
            <a:extLst>
              <a:ext uri="{FF2B5EF4-FFF2-40B4-BE49-F238E27FC236}">
                <a16:creationId xmlns:a16="http://schemas.microsoft.com/office/drawing/2014/main" id="{1BE7AD32-AA34-4972-AEFF-1B321C4611C5}"/>
              </a:ext>
            </a:extLst>
          </p:cNvPr>
          <p:cNvSpPr>
            <a:spLocks noGrp="1"/>
          </p:cNvSpPr>
          <p:nvPr>
            <p:ph idx="1"/>
          </p:nvPr>
        </p:nvSpPr>
        <p:spPr/>
        <p:txBody>
          <a:bodyPr/>
          <a:lstStyle/>
          <a:p>
            <a:pPr algn="just"/>
            <a:r>
              <a:rPr lang="it-IT" dirty="0"/>
              <a:t>Prima di procedere all’azione giudiziale, il lavoratore può promuovere un tentativo facoltativo di conciliazione innanzi al Collegio di Conciliazione istituito presso le ITL.</a:t>
            </a:r>
          </a:p>
        </p:txBody>
      </p:sp>
      <p:sp>
        <p:nvSpPr>
          <p:cNvPr id="4" name="Segnaposto numero diapositiva 3">
            <a:extLst>
              <a:ext uri="{FF2B5EF4-FFF2-40B4-BE49-F238E27FC236}">
                <a16:creationId xmlns:a16="http://schemas.microsoft.com/office/drawing/2014/main" id="{31FA694E-BE8C-4039-BD03-C7DFF541261C}"/>
              </a:ext>
            </a:extLst>
          </p:cNvPr>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1090259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080BC3-87F1-4C06-9C59-C86701F7FA3C}"/>
              </a:ext>
            </a:extLst>
          </p:cNvPr>
          <p:cNvSpPr>
            <a:spLocks noGrp="1"/>
          </p:cNvSpPr>
          <p:nvPr>
            <p:ph type="title"/>
          </p:nvPr>
        </p:nvSpPr>
        <p:spPr/>
        <p:txBody>
          <a:bodyPr/>
          <a:lstStyle/>
          <a:p>
            <a:pPr algn="just"/>
            <a:r>
              <a:rPr lang="it-IT" dirty="0"/>
              <a:t>Le conseguenze del licenziamento illegittimo del dipendente pubblico </a:t>
            </a:r>
          </a:p>
        </p:txBody>
      </p:sp>
      <p:sp>
        <p:nvSpPr>
          <p:cNvPr id="3" name="Segnaposto contenuto 2">
            <a:extLst>
              <a:ext uri="{FF2B5EF4-FFF2-40B4-BE49-F238E27FC236}">
                <a16:creationId xmlns:a16="http://schemas.microsoft.com/office/drawing/2014/main" id="{D629D55C-89F8-4CF6-B01B-40B7DF1487D7}"/>
              </a:ext>
            </a:extLst>
          </p:cNvPr>
          <p:cNvSpPr>
            <a:spLocks noGrp="1"/>
          </p:cNvSpPr>
          <p:nvPr>
            <p:ph idx="1"/>
          </p:nvPr>
        </p:nvSpPr>
        <p:spPr>
          <a:xfrm>
            <a:off x="2589212" y="2133600"/>
            <a:ext cx="8915400" cy="4100290"/>
          </a:xfrm>
        </p:spPr>
        <p:txBody>
          <a:bodyPr>
            <a:normAutofit fontScale="77500" lnSpcReduction="20000"/>
          </a:bodyPr>
          <a:lstStyle/>
          <a:p>
            <a:pPr algn="just"/>
            <a:r>
              <a:rPr lang="it-IT" dirty="0"/>
              <a:t>L’applicabilità o meno dell’art. 18 St. Lav. ante riforma Fornero è stata oggetto di lunga contesa dottrinale e giurisprudenziale.</a:t>
            </a:r>
          </a:p>
          <a:p>
            <a:pPr algn="just"/>
            <a:r>
              <a:rPr lang="it-IT" dirty="0"/>
              <a:t>Propendeva a favore l’art. 51, comma 2, D. </a:t>
            </a:r>
            <a:r>
              <a:rPr lang="it-IT" dirty="0" err="1"/>
              <a:t>Lgs</a:t>
            </a:r>
            <a:r>
              <a:rPr lang="it-IT" dirty="0"/>
              <a:t>. 165/2001: «La </a:t>
            </a:r>
            <a:r>
              <a:rPr lang="it-IT" i="1" dirty="0">
                <a:hlinkClick r:id="rId2"/>
              </a:rPr>
              <a:t>legge 20 maggio 1970, n. 300</a:t>
            </a:r>
            <a:r>
              <a:rPr lang="it-IT" dirty="0"/>
              <a:t>, e successive modificazioni ed integrazioni, si applica alle pubbliche amministrazioni a prescindere dal numero dei dipendenti» - tecnica del rinvio mobile unitamente all’art. 2, comma 2, D. </a:t>
            </a:r>
            <a:r>
              <a:rPr lang="it-IT" dirty="0" err="1"/>
              <a:t>Lgs</a:t>
            </a:r>
            <a:r>
              <a:rPr lang="it-IT" dirty="0"/>
              <a:t>. 165/2001</a:t>
            </a:r>
          </a:p>
          <a:p>
            <a:pPr algn="just"/>
            <a:r>
              <a:rPr lang="it-IT" dirty="0"/>
              <a:t>A sfavore l’art. 1, commi 7 e 8, L. n. 92/2012 : «7.  Le disposizioni della presente legge, per quanto da esse non espressamente previsto, costituiscono principi e criteri per la regolazione dei rapporti di lavoro dei dipendenti delle pubbliche amministrazioni di cui all'</a:t>
            </a:r>
            <a:r>
              <a:rPr lang="it-IT" i="1" dirty="0">
                <a:hlinkClick r:id="rId3"/>
              </a:rPr>
              <a:t>articolo 1, comma 2, del decreto legislativo 30 marzo 2001, n. 165</a:t>
            </a:r>
            <a:r>
              <a:rPr lang="it-IT" dirty="0"/>
              <a:t>, e successive modificazioni, in coerenza con quanto disposto dall'</a:t>
            </a:r>
            <a:r>
              <a:rPr lang="it-IT" i="1" dirty="0">
                <a:hlinkClick r:id="rId4"/>
              </a:rPr>
              <a:t>articolo 2</a:t>
            </a:r>
            <a:r>
              <a:rPr lang="it-IT" dirty="0"/>
              <a:t>, comma 2, del medesimo decreto legislativo. Restano ferme le previsioni di cui all'</a:t>
            </a:r>
            <a:r>
              <a:rPr lang="it-IT" i="1" dirty="0">
                <a:hlinkClick r:id="rId5"/>
              </a:rPr>
              <a:t>articolo 3</a:t>
            </a:r>
            <a:r>
              <a:rPr lang="it-IT" dirty="0"/>
              <a:t> del medesimo decreto legislativo.</a:t>
            </a:r>
            <a:br>
              <a:rPr lang="it-IT" dirty="0"/>
            </a:br>
            <a:r>
              <a:rPr lang="it-IT" dirty="0"/>
              <a:t>8.  Al fine dell'applicazione del comma 7 il Ministro per la pubblica amministrazione e la semplificazione, sentite le organizzazioni sindacali maggiormente rappresentative dei dipendenti delle amministrazioni pubbliche, individua e definisce, anche mediante iniziative normative, gli ambiti, le modalità e i tempi di armonizzazione della disciplina relativa ai dipendenti delle amministrazioni pubbliche.»</a:t>
            </a:r>
          </a:p>
          <a:p>
            <a:pPr algn="just"/>
            <a:r>
              <a:rPr lang="it-IT" dirty="0"/>
              <a:t>La Cassazione si è espressa sfavorevolmente (Cass. 9 giugno 2016, n. 11868), propendendo quindi per la contemporanea vigenza di due versioni dell’art. 18: la vecchia per i dipendenti pubblici, la nuova per il settore privato.</a:t>
            </a:r>
          </a:p>
          <a:p>
            <a:pPr algn="just"/>
            <a:endParaRPr lang="it-IT" dirty="0"/>
          </a:p>
        </p:txBody>
      </p:sp>
      <p:sp>
        <p:nvSpPr>
          <p:cNvPr id="4" name="Segnaposto numero diapositiva 3">
            <a:extLst>
              <a:ext uri="{FF2B5EF4-FFF2-40B4-BE49-F238E27FC236}">
                <a16:creationId xmlns:a16="http://schemas.microsoft.com/office/drawing/2014/main" id="{83544785-FD4D-4265-82C2-847B457961FA}"/>
              </a:ext>
            </a:extLst>
          </p:cNvPr>
          <p:cNvSpPr>
            <a:spLocks noGrp="1"/>
          </p:cNvSpPr>
          <p:nvPr>
            <p:ph type="sldNum" sz="quarter"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2035961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D68EB3-B961-45EF-9688-7A1DA5EC157C}"/>
              </a:ext>
            </a:extLst>
          </p:cNvPr>
          <p:cNvSpPr>
            <a:spLocks noGrp="1"/>
          </p:cNvSpPr>
          <p:nvPr>
            <p:ph type="title"/>
          </p:nvPr>
        </p:nvSpPr>
        <p:spPr/>
        <p:txBody>
          <a:bodyPr>
            <a:normAutofit fontScale="90000"/>
          </a:bodyPr>
          <a:lstStyle/>
          <a:p>
            <a:pPr algn="just"/>
            <a:r>
              <a:rPr lang="it-IT" dirty="0"/>
              <a:t>Legge Delega 183/2014 e D. </a:t>
            </a:r>
            <a:r>
              <a:rPr lang="it-IT" dirty="0" err="1"/>
              <a:t>Lgs</a:t>
            </a:r>
            <a:r>
              <a:rPr lang="it-IT" dirty="0"/>
              <a:t>. 23/2015 sul contratto a tutele crescenti (Jobs Act)</a:t>
            </a:r>
          </a:p>
        </p:txBody>
      </p:sp>
      <p:sp>
        <p:nvSpPr>
          <p:cNvPr id="3" name="Segnaposto contenuto 2">
            <a:extLst>
              <a:ext uri="{FF2B5EF4-FFF2-40B4-BE49-F238E27FC236}">
                <a16:creationId xmlns:a16="http://schemas.microsoft.com/office/drawing/2014/main" id="{BE415C0B-4554-4A32-9790-904E6C5AEC7C}"/>
              </a:ext>
            </a:extLst>
          </p:cNvPr>
          <p:cNvSpPr>
            <a:spLocks noGrp="1"/>
          </p:cNvSpPr>
          <p:nvPr>
            <p:ph idx="1"/>
          </p:nvPr>
        </p:nvSpPr>
        <p:spPr/>
        <p:txBody>
          <a:bodyPr/>
          <a:lstStyle/>
          <a:p>
            <a:pPr algn="just"/>
            <a:r>
              <a:rPr lang="it-IT" dirty="0"/>
              <a:t>Si propende, pur in assenza di una esplicita menzione, per l’esclusione della loro applicazione ai dipendenti pubblici.</a:t>
            </a:r>
          </a:p>
          <a:p>
            <a:pPr algn="just"/>
            <a:r>
              <a:rPr lang="it-IT" dirty="0"/>
              <a:t>Depongono in tal senso:</a:t>
            </a:r>
          </a:p>
          <a:p>
            <a:pPr algn="just">
              <a:buFontTx/>
              <a:buChar char="-"/>
            </a:pPr>
            <a:r>
              <a:rPr lang="it-IT" dirty="0"/>
              <a:t>art. 1, comma 8, lett. i della legge delega, laddove si prevede una «estensione ai rapporti di lavoro alle dipendenze della P.A.» dei principi contenuti nel medesimo articolo.</a:t>
            </a:r>
          </a:p>
          <a:p>
            <a:pPr algn="just">
              <a:buFontTx/>
              <a:buChar char="-"/>
            </a:pPr>
            <a:r>
              <a:rPr lang="it-IT" dirty="0"/>
              <a:t>I richiami normativi contenuti nel D. </a:t>
            </a:r>
            <a:r>
              <a:rPr lang="it-IT" dirty="0" err="1"/>
              <a:t>Lgs</a:t>
            </a:r>
            <a:r>
              <a:rPr lang="it-IT" dirty="0"/>
              <a:t>. 23/2015 sembrano attagliarsi al lavoro privato (le definizioni delle categorie ex art. 2095 c.c., l’offerta conciliativa ex art. 6, il disatteso parere della XI Commissione parlamentare della Camera sullo schema).</a:t>
            </a:r>
          </a:p>
        </p:txBody>
      </p:sp>
      <p:sp>
        <p:nvSpPr>
          <p:cNvPr id="4" name="Segnaposto numero diapositiva 3">
            <a:extLst>
              <a:ext uri="{FF2B5EF4-FFF2-40B4-BE49-F238E27FC236}">
                <a16:creationId xmlns:a16="http://schemas.microsoft.com/office/drawing/2014/main" id="{90CF116A-BD75-45DC-9BFC-862CAD12D522}"/>
              </a:ext>
            </a:extLst>
          </p:cNvPr>
          <p:cNvSpPr>
            <a:spLocks noGrp="1"/>
          </p:cNvSpPr>
          <p:nvPr>
            <p:ph type="sldNum" sz="quarter" idx="12"/>
          </p:nvPr>
        </p:nvSpPr>
        <p:spPr/>
        <p:txBody>
          <a:bodyPr/>
          <a:lstStyle/>
          <a:p>
            <a:fld id="{D57F1E4F-1CFF-5643-939E-217C01CDF565}" type="slidenum">
              <a:rPr lang="en-US" smtClean="0"/>
              <a:pPr/>
              <a:t>27</a:t>
            </a:fld>
            <a:endParaRPr lang="en-US" dirty="0"/>
          </a:p>
        </p:txBody>
      </p:sp>
    </p:spTree>
    <p:extLst>
      <p:ext uri="{BB962C8B-B14F-4D97-AF65-F5344CB8AC3E}">
        <p14:creationId xmlns:p14="http://schemas.microsoft.com/office/powerpoint/2010/main" val="34015280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5FC749-926D-46FA-8FFF-B07A42E90AEA}"/>
              </a:ext>
            </a:extLst>
          </p:cNvPr>
          <p:cNvSpPr>
            <a:spLocks noGrp="1"/>
          </p:cNvSpPr>
          <p:nvPr>
            <p:ph type="title"/>
          </p:nvPr>
        </p:nvSpPr>
        <p:spPr/>
        <p:txBody>
          <a:bodyPr/>
          <a:lstStyle/>
          <a:p>
            <a:pPr algn="just"/>
            <a:r>
              <a:rPr lang="it-IT" dirty="0"/>
              <a:t>Le conseguenze del licenziamento illegittimo del dipendente pubblico </a:t>
            </a:r>
          </a:p>
        </p:txBody>
      </p:sp>
      <p:sp>
        <p:nvSpPr>
          <p:cNvPr id="3" name="Segnaposto contenuto 2">
            <a:extLst>
              <a:ext uri="{FF2B5EF4-FFF2-40B4-BE49-F238E27FC236}">
                <a16:creationId xmlns:a16="http://schemas.microsoft.com/office/drawing/2014/main" id="{0E9C62B1-24ED-4066-8955-41DEFF60C8DE}"/>
              </a:ext>
            </a:extLst>
          </p:cNvPr>
          <p:cNvSpPr>
            <a:spLocks noGrp="1"/>
          </p:cNvSpPr>
          <p:nvPr>
            <p:ph idx="1"/>
          </p:nvPr>
        </p:nvSpPr>
        <p:spPr/>
        <p:txBody>
          <a:bodyPr>
            <a:normAutofit fontScale="92500" lnSpcReduction="10000"/>
          </a:bodyPr>
          <a:lstStyle/>
          <a:p>
            <a:pPr algn="just"/>
            <a:r>
              <a:rPr lang="it-IT" dirty="0"/>
              <a:t>Art. 63, comma 2, D. </a:t>
            </a:r>
            <a:r>
              <a:rPr lang="it-IT" dirty="0" err="1"/>
              <a:t>Lgs</a:t>
            </a:r>
            <a:r>
              <a:rPr lang="it-IT" dirty="0"/>
              <a:t>. 165/2001: «Il giudice adotta, nei confronti delle pubbliche amministrazioni, tutti i provvedimenti, di accertamento, costitutivi o di condanna, richiesti dalla natura dei diritti tutelati. Le sentenze con le quali riconosce il diritto all'assunzione, ovvero accerta che l'assunzione è avvenuta in violazione di norme sostanziali o procedurali, hanno anche effetto rispettivamente costitutivo o estintivo del rapporto di lavoro. Il giudice, con la sentenza con la quale annulla o dichiara nullo il licenziamento, condanna l'amministrazione alla reintegrazione del lavoratore nel posto di lavoro e al pagamento di un'indennità risarcitoria commisurata all'ultima retribuzione di riferimento per il calcolo del trattamento di fine rapporto corrispondente al periodo dal giorno del licenziamento fino a quello dell'effettiva reintegrazione, e comunque in misura non superiore alle ventiquattro mensilità, dedotto quanto il lavoratore abbia percepito per lo svolgimento di altre attività lavorative. Il datore di lavoro è condannato, altresì, per il medesimo periodo, al versamento dei contributi previdenziali e assistenziali».</a:t>
            </a:r>
          </a:p>
        </p:txBody>
      </p:sp>
      <p:sp>
        <p:nvSpPr>
          <p:cNvPr id="4" name="Segnaposto numero diapositiva 3">
            <a:extLst>
              <a:ext uri="{FF2B5EF4-FFF2-40B4-BE49-F238E27FC236}">
                <a16:creationId xmlns:a16="http://schemas.microsoft.com/office/drawing/2014/main" id="{019A6192-90CC-4F57-89BE-2BCDE52F93C5}"/>
              </a:ext>
            </a:extLst>
          </p:cNvPr>
          <p:cNvSpPr>
            <a:spLocks noGrp="1"/>
          </p:cNvSpPr>
          <p:nvPr>
            <p:ph type="sldNum" sz="quarter" idx="12"/>
          </p:nvPr>
        </p:nvSpPr>
        <p:spPr/>
        <p:txBody>
          <a:bodyPr/>
          <a:lstStyle/>
          <a:p>
            <a:fld id="{D57F1E4F-1CFF-5643-939E-217C01CDF565}" type="slidenum">
              <a:rPr lang="en-US" smtClean="0"/>
              <a:pPr/>
              <a:t>28</a:t>
            </a:fld>
            <a:endParaRPr lang="en-US" dirty="0"/>
          </a:p>
        </p:txBody>
      </p:sp>
    </p:spTree>
    <p:extLst>
      <p:ext uri="{BB962C8B-B14F-4D97-AF65-F5344CB8AC3E}">
        <p14:creationId xmlns:p14="http://schemas.microsoft.com/office/powerpoint/2010/main" val="14593627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2FAB9D-7844-4297-B405-EFB318D7FA84}"/>
              </a:ext>
            </a:extLst>
          </p:cNvPr>
          <p:cNvSpPr>
            <a:spLocks noGrp="1"/>
          </p:cNvSpPr>
          <p:nvPr>
            <p:ph type="title"/>
          </p:nvPr>
        </p:nvSpPr>
        <p:spPr/>
        <p:txBody>
          <a:bodyPr/>
          <a:lstStyle/>
          <a:p>
            <a:pPr algn="just"/>
            <a:r>
              <a:rPr lang="it-IT" dirty="0"/>
              <a:t>Le conseguenze del licenziamento illegittimo del dipendente pubblico </a:t>
            </a:r>
          </a:p>
        </p:txBody>
      </p:sp>
      <p:sp>
        <p:nvSpPr>
          <p:cNvPr id="3" name="Segnaposto contenuto 2">
            <a:extLst>
              <a:ext uri="{FF2B5EF4-FFF2-40B4-BE49-F238E27FC236}">
                <a16:creationId xmlns:a16="http://schemas.microsoft.com/office/drawing/2014/main" id="{49485E32-B229-47D5-B2B7-3F4486E8DFA1}"/>
              </a:ext>
            </a:extLst>
          </p:cNvPr>
          <p:cNvSpPr>
            <a:spLocks noGrp="1"/>
          </p:cNvSpPr>
          <p:nvPr>
            <p:ph idx="1"/>
          </p:nvPr>
        </p:nvSpPr>
        <p:spPr/>
        <p:txBody>
          <a:bodyPr>
            <a:normAutofit fontScale="85000" lnSpcReduction="10000"/>
          </a:bodyPr>
          <a:lstStyle/>
          <a:p>
            <a:pPr algn="just"/>
            <a:r>
              <a:rPr lang="it-IT" dirty="0"/>
              <a:t>La norma riprende in parte il contenuto dell’art. 18 ed in parte il D. </a:t>
            </a:r>
            <a:r>
              <a:rPr lang="it-IT" dirty="0" err="1"/>
              <a:t>Lgs</a:t>
            </a:r>
            <a:r>
              <a:rPr lang="it-IT" dirty="0"/>
              <a:t>. 23/2015, ma con peculiarità proprie, ad esempio non ammette l’indennità sostitutiva del reintegro</a:t>
            </a:r>
          </a:p>
          <a:p>
            <a:pPr algn="just"/>
            <a:r>
              <a:rPr lang="it-IT" dirty="0"/>
              <a:t>Al dipendente pubblico licenziato illegittimamente si garantisce sempre la stabilità del posto di lavoro</a:t>
            </a:r>
          </a:p>
          <a:p>
            <a:pPr algn="just"/>
            <a:r>
              <a:rPr lang="it-IT" dirty="0"/>
              <a:t>La soluzione adottata, pur sopendo le polemiche e semplificando la notevolmente la questione, amplia le distanze con il settore privato, in contraddizione con la privatizzazione del pubblico impiego.</a:t>
            </a:r>
          </a:p>
          <a:p>
            <a:pPr algn="just"/>
            <a:r>
              <a:rPr lang="it-IT" dirty="0"/>
              <a:t>Alcune questioni si presentano meno favorevoli per il dipendente pubblico</a:t>
            </a:r>
          </a:p>
          <a:p>
            <a:pPr algn="just">
              <a:buFontTx/>
              <a:buChar char="-"/>
            </a:pPr>
            <a:r>
              <a:rPr lang="it-IT" dirty="0"/>
              <a:t>Licenziamento nullo o ritorsivo o discriminatorio</a:t>
            </a:r>
          </a:p>
          <a:p>
            <a:pPr algn="just">
              <a:buFontTx/>
              <a:buChar char="-"/>
            </a:pPr>
            <a:r>
              <a:rPr lang="it-IT" dirty="0"/>
              <a:t>Violazione dei termini per la procedura disciplinare (ordinatori e non perentori salvo il termine finale e salvo quelli a garanzia del diritto di difesa)</a:t>
            </a:r>
          </a:p>
          <a:p>
            <a:pPr marL="0" indent="0" algn="just">
              <a:buNone/>
            </a:pPr>
            <a:r>
              <a:rPr lang="it-IT" b="1" u="sng" dirty="0">
                <a:solidFill>
                  <a:srgbClr val="FF0000"/>
                </a:solidFill>
              </a:rPr>
              <a:t>Ma il saldo finale è sicuramente più favorevole</a:t>
            </a:r>
          </a:p>
          <a:p>
            <a:pPr algn="just"/>
            <a:r>
              <a:rPr lang="it-IT" dirty="0"/>
              <a:t>Eccesso di delega?</a:t>
            </a:r>
          </a:p>
          <a:p>
            <a:pPr algn="just"/>
            <a:endParaRPr lang="it-IT" dirty="0"/>
          </a:p>
        </p:txBody>
      </p:sp>
      <p:sp>
        <p:nvSpPr>
          <p:cNvPr id="4" name="Segnaposto numero diapositiva 3">
            <a:extLst>
              <a:ext uri="{FF2B5EF4-FFF2-40B4-BE49-F238E27FC236}">
                <a16:creationId xmlns:a16="http://schemas.microsoft.com/office/drawing/2014/main" id="{ED914FED-7434-42CD-89EF-977AC7EF61DB}"/>
              </a:ext>
            </a:extLst>
          </p:cNvPr>
          <p:cNvSpPr>
            <a:spLocks noGrp="1"/>
          </p:cNvSpPr>
          <p:nvPr>
            <p:ph type="sldNum" sz="quarter" idx="12"/>
          </p:nvPr>
        </p:nvSpPr>
        <p:spPr/>
        <p:txBody>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val="1249561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429332-1196-4068-90F6-26D24317746E}"/>
              </a:ext>
            </a:extLst>
          </p:cNvPr>
          <p:cNvSpPr>
            <a:spLocks noGrp="1"/>
          </p:cNvSpPr>
          <p:nvPr>
            <p:ph type="title"/>
          </p:nvPr>
        </p:nvSpPr>
        <p:spPr/>
        <p:txBody>
          <a:bodyPr/>
          <a:lstStyle/>
          <a:p>
            <a:r>
              <a:rPr lang="it-IT" dirty="0"/>
              <a:t>Fondamenti normativi della fattispecie di licenziamento</a:t>
            </a:r>
          </a:p>
        </p:txBody>
      </p:sp>
      <p:sp>
        <p:nvSpPr>
          <p:cNvPr id="3" name="Segnaposto contenuto 2">
            <a:extLst>
              <a:ext uri="{FF2B5EF4-FFF2-40B4-BE49-F238E27FC236}">
                <a16:creationId xmlns:a16="http://schemas.microsoft.com/office/drawing/2014/main" id="{BBD98DBA-8FB8-40F2-9413-71E6F4DFE1A2}"/>
              </a:ext>
            </a:extLst>
          </p:cNvPr>
          <p:cNvSpPr>
            <a:spLocks noGrp="1"/>
          </p:cNvSpPr>
          <p:nvPr>
            <p:ph idx="1"/>
          </p:nvPr>
        </p:nvSpPr>
        <p:spPr/>
        <p:txBody>
          <a:bodyPr/>
          <a:lstStyle/>
          <a:p>
            <a:r>
              <a:rPr lang="it-IT" dirty="0"/>
              <a:t>Licenziamento economico / licenziamento disciplinare </a:t>
            </a:r>
          </a:p>
          <a:p>
            <a:r>
              <a:rPr lang="it-IT" dirty="0"/>
              <a:t>Requisiti sostanziali: giusta causa e giustificato motivo</a:t>
            </a:r>
          </a:p>
        </p:txBody>
      </p:sp>
      <p:sp>
        <p:nvSpPr>
          <p:cNvPr id="4" name="Segnaposto numero diapositiva 3">
            <a:extLst>
              <a:ext uri="{FF2B5EF4-FFF2-40B4-BE49-F238E27FC236}">
                <a16:creationId xmlns:a16="http://schemas.microsoft.com/office/drawing/2014/main" id="{C566FCEB-FDC4-4A9D-B1A4-E4A57F1C0FFC}"/>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68786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983E97-0680-4F88-B8E2-B10B2C2433FF}"/>
              </a:ext>
            </a:extLst>
          </p:cNvPr>
          <p:cNvSpPr>
            <a:spLocks noGrp="1"/>
          </p:cNvSpPr>
          <p:nvPr>
            <p:ph type="title"/>
          </p:nvPr>
        </p:nvSpPr>
        <p:spPr/>
        <p:txBody>
          <a:bodyPr/>
          <a:lstStyle/>
          <a:p>
            <a:r>
              <a:rPr lang="it-IT" dirty="0"/>
              <a:t>La specificità dell’impiego pubblico</a:t>
            </a:r>
          </a:p>
        </p:txBody>
      </p:sp>
      <p:sp>
        <p:nvSpPr>
          <p:cNvPr id="3" name="Segnaposto contenuto 2">
            <a:extLst>
              <a:ext uri="{FF2B5EF4-FFF2-40B4-BE49-F238E27FC236}">
                <a16:creationId xmlns:a16="http://schemas.microsoft.com/office/drawing/2014/main" id="{D3B73771-E730-46E0-86A9-989BE53FF868}"/>
              </a:ext>
            </a:extLst>
          </p:cNvPr>
          <p:cNvSpPr>
            <a:spLocks noGrp="1"/>
          </p:cNvSpPr>
          <p:nvPr>
            <p:ph idx="1"/>
          </p:nvPr>
        </p:nvSpPr>
        <p:spPr/>
        <p:txBody>
          <a:bodyPr/>
          <a:lstStyle/>
          <a:p>
            <a:r>
              <a:rPr lang="it-IT" dirty="0"/>
              <a:t>Art. 2, comma 2. D. </a:t>
            </a:r>
            <a:r>
              <a:rPr lang="it-IT" dirty="0" err="1"/>
              <a:t>lgs</a:t>
            </a:r>
            <a:r>
              <a:rPr lang="it-IT" dirty="0"/>
              <a:t>. 165/2001</a:t>
            </a:r>
          </a:p>
          <a:p>
            <a:r>
              <a:rPr lang="it-IT" dirty="0"/>
              <a:t>Ipotesi contrattuali / ipotesi legali (da facoltà datoriale ad obbligo imposto – sfiducia nei confronti della fonte negoziale)</a:t>
            </a:r>
          </a:p>
          <a:p>
            <a:pPr algn="just"/>
            <a:r>
              <a:rPr lang="it-IT" dirty="0"/>
              <a:t> Il principio di proporzionalità della sanzione ed il ruolo del giudice</a:t>
            </a:r>
          </a:p>
          <a:p>
            <a:pPr algn="just"/>
            <a:r>
              <a:rPr lang="it-IT" dirty="0"/>
              <a:t>la modifica introdotta dall’art. 21 D. </a:t>
            </a:r>
            <a:r>
              <a:rPr lang="it-IT" dirty="0" err="1"/>
              <a:t>Lgs</a:t>
            </a:r>
            <a:r>
              <a:rPr lang="it-IT" dirty="0"/>
              <a:t>. 75/2017</a:t>
            </a:r>
          </a:p>
          <a:p>
            <a:pPr marL="0" indent="0" algn="just">
              <a:buNone/>
            </a:pPr>
            <a:r>
              <a:rPr lang="it-IT" dirty="0"/>
              <a:t>Art. 63, comma 2-bis D. </a:t>
            </a:r>
            <a:r>
              <a:rPr lang="it-IT" dirty="0" err="1"/>
              <a:t>Lgs</a:t>
            </a:r>
            <a:r>
              <a:rPr lang="it-IT" dirty="0"/>
              <a:t>. 165/2001: «Nel caso di annullamento della sanzione disciplinare per difetto di proporzionalità, il giudice può rideterminare la sanzione, in applicazione delle disposizioni normative e contrattuali vigenti, tenendo conto della gravità del comportamento e dello specifico interesse pubblico violato»</a:t>
            </a:r>
          </a:p>
          <a:p>
            <a:endParaRPr lang="it-IT" dirty="0"/>
          </a:p>
        </p:txBody>
      </p:sp>
      <p:sp>
        <p:nvSpPr>
          <p:cNvPr id="4" name="Segnaposto numero diapositiva 3">
            <a:extLst>
              <a:ext uri="{FF2B5EF4-FFF2-40B4-BE49-F238E27FC236}">
                <a16:creationId xmlns:a16="http://schemas.microsoft.com/office/drawing/2014/main" id="{3801DDFE-D433-403B-A975-9FFC0A003627}"/>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398006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0966C2-1264-469E-B0C3-A45086866D29}"/>
              </a:ext>
            </a:extLst>
          </p:cNvPr>
          <p:cNvSpPr>
            <a:spLocks noGrp="1"/>
          </p:cNvSpPr>
          <p:nvPr>
            <p:ph type="title"/>
          </p:nvPr>
        </p:nvSpPr>
        <p:spPr/>
        <p:txBody>
          <a:bodyPr/>
          <a:lstStyle/>
          <a:p>
            <a:r>
              <a:rPr lang="it-IT" dirty="0"/>
              <a:t>Art. 55 quater </a:t>
            </a:r>
            <a:r>
              <a:rPr lang="it-IT" i="1" dirty="0"/>
              <a:t>Licenziamento disciplinare</a:t>
            </a:r>
            <a:endParaRPr lang="it-IT" dirty="0"/>
          </a:p>
        </p:txBody>
      </p:sp>
      <p:sp>
        <p:nvSpPr>
          <p:cNvPr id="3" name="Segnaposto contenuto 2">
            <a:extLst>
              <a:ext uri="{FF2B5EF4-FFF2-40B4-BE49-F238E27FC236}">
                <a16:creationId xmlns:a16="http://schemas.microsoft.com/office/drawing/2014/main" id="{5493CB81-F94B-405B-AA46-70CDA8052647}"/>
              </a:ext>
            </a:extLst>
          </p:cNvPr>
          <p:cNvSpPr>
            <a:spLocks noGrp="1"/>
          </p:cNvSpPr>
          <p:nvPr>
            <p:ph idx="1"/>
          </p:nvPr>
        </p:nvSpPr>
        <p:spPr/>
        <p:txBody>
          <a:bodyPr/>
          <a:lstStyle/>
          <a:p>
            <a:pPr algn="just"/>
            <a:r>
              <a:rPr lang="it-IT" dirty="0"/>
              <a:t>«Ferma la disciplina in tema di licenziamento per giusta causa o per giustificato motivo e </a:t>
            </a:r>
            <a:r>
              <a:rPr lang="it-IT" b="1" u="sng" dirty="0"/>
              <a:t>salve ulteriori ipotesi previste dal contratto collettivo</a:t>
            </a:r>
            <a:r>
              <a:rPr lang="it-IT" dirty="0"/>
              <a:t>, si applica </a:t>
            </a:r>
            <a:r>
              <a:rPr lang="it-IT" b="1" u="sng" dirty="0"/>
              <a:t>comunque</a:t>
            </a:r>
            <a:r>
              <a:rPr lang="it-IT" dirty="0"/>
              <a:t> la sanzione disciplinare del licenziamento nei seguenti casi:»</a:t>
            </a:r>
          </a:p>
          <a:p>
            <a:pPr algn="just"/>
            <a:r>
              <a:rPr lang="it-IT" dirty="0"/>
              <a:t>Applicazione indipendente da contrarie </a:t>
            </a:r>
            <a:r>
              <a:rPr lang="it-IT" dirty="0" err="1"/>
              <a:t>stauizioni</a:t>
            </a:r>
            <a:r>
              <a:rPr lang="it-IT" dirty="0"/>
              <a:t> delle norme contrattuali</a:t>
            </a:r>
          </a:p>
          <a:p>
            <a:pPr algn="just"/>
            <a:r>
              <a:rPr lang="it-IT" dirty="0"/>
              <a:t>Elenco di fattispecie legali, ma che non esauriscono le intere fattispecie di licenziamento disciplinare</a:t>
            </a:r>
          </a:p>
        </p:txBody>
      </p:sp>
      <p:sp>
        <p:nvSpPr>
          <p:cNvPr id="4" name="Segnaposto numero diapositiva 3">
            <a:extLst>
              <a:ext uri="{FF2B5EF4-FFF2-40B4-BE49-F238E27FC236}">
                <a16:creationId xmlns:a16="http://schemas.microsoft.com/office/drawing/2014/main" id="{6FB119F8-70C2-44CF-8136-5AD0D83671FD}"/>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659044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55CFB8-10FD-4F4B-BEDC-2764EFE7C457}"/>
              </a:ext>
            </a:extLst>
          </p:cNvPr>
          <p:cNvSpPr>
            <a:spLocks noGrp="1"/>
          </p:cNvSpPr>
          <p:nvPr>
            <p:ph type="title"/>
          </p:nvPr>
        </p:nvSpPr>
        <p:spPr/>
        <p:txBody>
          <a:bodyPr/>
          <a:lstStyle/>
          <a:p>
            <a:r>
              <a:rPr lang="it-IT" dirty="0"/>
              <a:t>Art. 55 </a:t>
            </a:r>
            <a:r>
              <a:rPr lang="it-IT" i="1" dirty="0"/>
              <a:t>quater</a:t>
            </a:r>
            <a:r>
              <a:rPr lang="it-IT" dirty="0"/>
              <a:t> </a:t>
            </a:r>
            <a:r>
              <a:rPr lang="it-IT" i="1" dirty="0"/>
              <a:t>Licenziamento disciplinare</a:t>
            </a:r>
            <a:endParaRPr lang="it-IT" dirty="0"/>
          </a:p>
        </p:txBody>
      </p:sp>
      <p:sp>
        <p:nvSpPr>
          <p:cNvPr id="3" name="Segnaposto contenuto 2">
            <a:extLst>
              <a:ext uri="{FF2B5EF4-FFF2-40B4-BE49-F238E27FC236}">
                <a16:creationId xmlns:a16="http://schemas.microsoft.com/office/drawing/2014/main" id="{8F18E811-30CA-4D6D-BFA0-2168DBC3C629}"/>
              </a:ext>
            </a:extLst>
          </p:cNvPr>
          <p:cNvSpPr>
            <a:spLocks noGrp="1"/>
          </p:cNvSpPr>
          <p:nvPr>
            <p:ph idx="1"/>
          </p:nvPr>
        </p:nvSpPr>
        <p:spPr/>
        <p:txBody>
          <a:bodyPr>
            <a:normAutofit fontScale="70000" lnSpcReduction="20000"/>
          </a:bodyPr>
          <a:lstStyle/>
          <a:p>
            <a:pPr algn="just"/>
            <a:r>
              <a:rPr lang="it-IT" dirty="0"/>
              <a:t>Permane il giudizio di proporzionalità del Giudice anche in ipotesi di identificazione legislativa delle ipotesi di licenziamento disciplinare?</a:t>
            </a:r>
          </a:p>
          <a:p>
            <a:pPr marL="0" indent="0" algn="just">
              <a:buNone/>
            </a:pPr>
            <a:r>
              <a:rPr lang="it-IT" dirty="0"/>
              <a:t>Ad avviso della Giurisprudenza, sì: </a:t>
            </a:r>
          </a:p>
          <a:p>
            <a:pPr marL="0" indent="0" algn="just">
              <a:buNone/>
            </a:pPr>
            <a:r>
              <a:rPr lang="it-IT" dirty="0"/>
              <a:t>Cass- 26 gennaio 2016, 1351: deve «condividersi la tesi dell'illegittimità, in via astratta (come del resto in più occasioni affermato dal Giudice delle leggi, dr. C. Cost n. 971/88, n. 239/96 e n. 286/99), di qualsivoglia automatismo nell'irrogazione di sanzioni disciplinari (specie laddove queste consistano nella massima sanzione) in base all'art 55 </a:t>
            </a:r>
            <a:r>
              <a:rPr lang="it-IT" dirty="0" err="1"/>
              <a:t>d.lgs</a:t>
            </a:r>
            <a:r>
              <a:rPr lang="it-IT" dirty="0"/>
              <a:t> n. 165/01, così come modificato dal </a:t>
            </a:r>
            <a:r>
              <a:rPr lang="it-IT" dirty="0" err="1"/>
              <a:t>d.lgs</a:t>
            </a:r>
            <a:r>
              <a:rPr lang="it-IT" dirty="0"/>
              <a:t> n. 150/09, permanendo il sindacato giurisdizionale sulla proporzionalità della sanzione rispetto al fatto addebitato (giusta il perdurante richiamo all'art 2106 c.c. da parte dell'art 55, comma 2), e pur dovendosi qui rimarcare che la proporzionalità della sanzione disciplinare rispetto ai fatti commessi è regola valida per tutto il diritto punitivo (sanzioni penali, amministrative ex art 11, l. n.689 del 1981, </a:t>
            </a:r>
            <a:r>
              <a:rPr lang="it-IT" dirty="0" err="1"/>
              <a:t>etc</a:t>
            </a:r>
            <a:r>
              <a:rPr lang="it-IT" dirty="0"/>
              <a:t>), trasfusa per l'illecito disciplinare nell'art. 2106 cc., pure richiamato dall'art. 55 del d.lgs. n. 165 del 2001, con conseguente possibilità per il giudice di annullamento della sanzione "eccessiva", proprio per il divieto di automatismi sanzionatori, non essendo in definitiva possibile introdurre, con legge o con contratto, sanzioni disciplinari automaticamente consequenziali ad illeciti disciplinari […] Se è poi pur vero che nel caso in esame la massima sanzione è tipizzata dalla legge (art 55 </a:t>
            </a:r>
            <a:r>
              <a:rPr lang="it-IT" dirty="0" err="1"/>
              <a:t>guater</a:t>
            </a:r>
            <a:r>
              <a:rPr lang="it-IT" dirty="0"/>
              <a:t>) e che, per le ragioni viste, ciò non di meno anche tale previsione è sindacabile alla luce del principio di civiltà giuridica del canone di proporzionalità della sanzione, resta che anche in tal caso l'accertamento in concreto della </a:t>
            </a:r>
            <a:r>
              <a:rPr lang="it-IT" dirty="0" err="1"/>
              <a:t>giustificatezza</a:t>
            </a:r>
            <a:r>
              <a:rPr lang="it-IT" dirty="0"/>
              <a:t> del licenziamento costituisce apprezzamento di fatto, riservato al giudice del merito ed incensurabile in sede di legittimità se sorretto, come nella specie, da motivazione congrua e immune da vizi (e </a:t>
            </a:r>
            <a:r>
              <a:rPr lang="it-IT" dirty="0" err="1"/>
              <a:t>plurimis</a:t>
            </a:r>
            <a:r>
              <a:rPr lang="it-IT" dirty="0"/>
              <a:t>, Cass. 17 maggio 2012 n. 7751, Cass. 26 gennaio 2011 n. 1788; Cass. 8 gennaio 2008 n. 144; Cass. n. 11674/2005)»</a:t>
            </a:r>
          </a:p>
        </p:txBody>
      </p:sp>
      <p:sp>
        <p:nvSpPr>
          <p:cNvPr id="4" name="Segnaposto numero diapositiva 3">
            <a:extLst>
              <a:ext uri="{FF2B5EF4-FFF2-40B4-BE49-F238E27FC236}">
                <a16:creationId xmlns:a16="http://schemas.microsoft.com/office/drawing/2014/main" id="{DC7529EE-47A7-4281-A938-6AA43C7D04E3}"/>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441032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E1796E-2E7A-4098-8D39-45896BCCE3A9}"/>
              </a:ext>
            </a:extLst>
          </p:cNvPr>
          <p:cNvSpPr>
            <a:spLocks noGrp="1"/>
          </p:cNvSpPr>
          <p:nvPr>
            <p:ph type="title"/>
          </p:nvPr>
        </p:nvSpPr>
        <p:spPr/>
        <p:txBody>
          <a:bodyPr/>
          <a:lstStyle/>
          <a:p>
            <a:r>
              <a:rPr lang="it-IT" dirty="0"/>
              <a:t>Art. 55 </a:t>
            </a:r>
            <a:r>
              <a:rPr lang="it-IT" i="1" dirty="0"/>
              <a:t>quater</a:t>
            </a:r>
            <a:r>
              <a:rPr lang="it-IT" dirty="0"/>
              <a:t> </a:t>
            </a:r>
            <a:r>
              <a:rPr lang="it-IT" i="1" dirty="0"/>
              <a:t>Licenziamento disciplinare</a:t>
            </a:r>
            <a:endParaRPr lang="it-IT" dirty="0"/>
          </a:p>
        </p:txBody>
      </p:sp>
      <p:sp>
        <p:nvSpPr>
          <p:cNvPr id="3" name="Segnaposto contenuto 2">
            <a:extLst>
              <a:ext uri="{FF2B5EF4-FFF2-40B4-BE49-F238E27FC236}">
                <a16:creationId xmlns:a16="http://schemas.microsoft.com/office/drawing/2014/main" id="{F73B9176-C886-4601-A028-194BB3BF4C09}"/>
              </a:ext>
            </a:extLst>
          </p:cNvPr>
          <p:cNvSpPr>
            <a:spLocks noGrp="1"/>
          </p:cNvSpPr>
          <p:nvPr>
            <p:ph idx="1"/>
          </p:nvPr>
        </p:nvSpPr>
        <p:spPr/>
        <p:txBody>
          <a:bodyPr>
            <a:normAutofit fontScale="47500" lnSpcReduction="20000"/>
          </a:bodyPr>
          <a:lstStyle/>
          <a:p>
            <a:pPr algn="just"/>
            <a:r>
              <a:rPr lang="it-IT" dirty="0">
                <a:solidFill>
                  <a:srgbClr val="FF0000"/>
                </a:solidFill>
              </a:rPr>
              <a:t>a)  falsa attestazione della presenza in servizio, mediante l'alterazione dei sistemi di rilevamento della presenza o con altre modalità fraudolente, ovvero giustificazione dell'assenza dal servizio mediante una certificazione medica falsa o che attesta falsamente uno stato di malattia;</a:t>
            </a:r>
          </a:p>
          <a:p>
            <a:pPr algn="just"/>
            <a:r>
              <a:rPr lang="it-IT" dirty="0"/>
              <a:t>b)  assenza priva di valida giustificazione per un numero di giorni, anche non continuativi, superiore a tre nell'arco di un biennio o comunque per più di sette giorni nel corso degli ultimi dieci anni ovvero mancata ripresa del servizio, in caso di assenza ingiustificata, entro il termine fissato dall'amministrazione;</a:t>
            </a:r>
          </a:p>
          <a:p>
            <a:pPr algn="just"/>
            <a:r>
              <a:rPr lang="it-IT" dirty="0"/>
              <a:t>c)  ingiustificato rifiuto del trasferimento disposto dall'amministrazione per motivate esigenze di servizio;</a:t>
            </a:r>
          </a:p>
          <a:p>
            <a:pPr algn="just"/>
            <a:r>
              <a:rPr lang="it-IT" dirty="0">
                <a:solidFill>
                  <a:srgbClr val="FF0000"/>
                </a:solidFill>
              </a:rPr>
              <a:t>d)  falsità documentali o dichiarative commesse ai fini o in occasione dell'instaurazione del rapporto di lavoro ovvero di progressioni di carriera;</a:t>
            </a:r>
          </a:p>
          <a:p>
            <a:pPr algn="just"/>
            <a:r>
              <a:rPr lang="it-IT" dirty="0">
                <a:solidFill>
                  <a:srgbClr val="FF0000"/>
                </a:solidFill>
              </a:rPr>
              <a:t>e)  reiterazione nell'ambiente di lavoro di gravi condotte aggressive o moleste o minacciose o ingiuriose o comunque lesive dell'onore e della dignità personale altrui;</a:t>
            </a:r>
          </a:p>
          <a:p>
            <a:pPr algn="just"/>
            <a:r>
              <a:rPr lang="it-IT" dirty="0">
                <a:solidFill>
                  <a:srgbClr val="FF0000"/>
                </a:solidFill>
              </a:rPr>
              <a:t>f)  condanna penale definitiva, in relazione alla quale è prevista l'interdizione perpetua dai pubblici uffici ovvero l'estinzione, comunque denominata, del rapporto di lavoro;</a:t>
            </a:r>
          </a:p>
          <a:p>
            <a:pPr algn="just"/>
            <a:r>
              <a:rPr lang="it-IT" dirty="0"/>
              <a:t>f-bis)  gravi o reiterate violazioni dei codici di comportamento, ai sensi dell'articolo 54, comma 3; </a:t>
            </a:r>
          </a:p>
          <a:p>
            <a:pPr algn="just"/>
            <a:r>
              <a:rPr lang="it-IT" dirty="0"/>
              <a:t>f-ter)   commissione dolosa, o gravemente colposa, dell'infrazione di cui all'articolo 55-sexies, comma 3; </a:t>
            </a:r>
          </a:p>
          <a:p>
            <a:pPr algn="just"/>
            <a:r>
              <a:rPr lang="it-IT" dirty="0"/>
              <a:t>f-quater)  la reiterata violazione di obblighi concernenti la prestazione lavorativa, che abbia determinato l'applicazione, in sede disciplinare, della sospensione dal servizio per un periodo complessivo superiore a un anno nell'arco di un biennio;</a:t>
            </a:r>
          </a:p>
          <a:p>
            <a:pPr algn="just"/>
            <a:r>
              <a:rPr lang="it-IT" dirty="0"/>
              <a:t>f-</a:t>
            </a:r>
            <a:r>
              <a:rPr lang="it-IT" dirty="0" err="1"/>
              <a:t>quinquies</a:t>
            </a:r>
            <a:r>
              <a:rPr lang="it-IT" dirty="0"/>
              <a:t>)  insufficiente rendimento, dovuto alla reiterata violazione degli obblighi concernenti la prestazione lavorativa, stabiliti da norme legislative o regolamentari, dal contratto collettivo o individuale, da atti e provvedimenti dell'amministrazione di appartenenza, e rilevato dalla costante valutazione </a:t>
            </a:r>
            <a:r>
              <a:rPr lang="it-IT" sz="1900" dirty="0"/>
              <a:t>negativa della performance del dipendente per ciascun anno dell'ultimo triennio, resa a tali specifici fini ai sensi dell'</a:t>
            </a:r>
            <a:r>
              <a:rPr lang="it-IT" sz="1900" dirty="0">
                <a:hlinkClick r:id="rId2"/>
              </a:rPr>
              <a:t>articolo 3</a:t>
            </a:r>
            <a:r>
              <a:rPr lang="it-IT" sz="1900" dirty="0"/>
              <a:t>, comma 5-bis, </a:t>
            </a:r>
            <a:r>
              <a:rPr lang="it-IT" sz="1900" dirty="0">
                <a:solidFill>
                  <a:schemeClr val="tx1"/>
                </a:solidFill>
              </a:rPr>
              <a:t>del </a:t>
            </a:r>
            <a:r>
              <a:rPr lang="it-IT" sz="1900" dirty="0">
                <a:solidFill>
                  <a:schemeClr val="tx1"/>
                </a:solidFill>
                <a:hlinkClick r:id="rId3"/>
              </a:rPr>
              <a:t>decreto legislativo n. 150 del 2009</a:t>
            </a:r>
            <a:r>
              <a:rPr lang="it-IT" sz="1900" dirty="0"/>
              <a:t>.</a:t>
            </a:r>
          </a:p>
          <a:p>
            <a:endParaRPr lang="it-IT" dirty="0"/>
          </a:p>
        </p:txBody>
      </p:sp>
      <p:sp>
        <p:nvSpPr>
          <p:cNvPr id="4" name="Segnaposto numero diapositiva 3">
            <a:extLst>
              <a:ext uri="{FF2B5EF4-FFF2-40B4-BE49-F238E27FC236}">
                <a16:creationId xmlns:a16="http://schemas.microsoft.com/office/drawing/2014/main" id="{46A5BA74-1386-4BD7-9F1A-DF0B1957B242}"/>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3823367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8CF915-09C6-419C-956E-D58FFDA3A96C}"/>
              </a:ext>
            </a:extLst>
          </p:cNvPr>
          <p:cNvSpPr>
            <a:spLocks noGrp="1"/>
          </p:cNvSpPr>
          <p:nvPr>
            <p:ph type="title"/>
          </p:nvPr>
        </p:nvSpPr>
        <p:spPr/>
        <p:txBody>
          <a:bodyPr/>
          <a:lstStyle/>
          <a:p>
            <a:r>
              <a:rPr lang="it-IT" dirty="0"/>
              <a:t>Art. 55 </a:t>
            </a:r>
            <a:r>
              <a:rPr lang="it-IT" i="1" dirty="0"/>
              <a:t>quater</a:t>
            </a:r>
            <a:r>
              <a:rPr lang="it-IT" dirty="0"/>
              <a:t> </a:t>
            </a:r>
            <a:r>
              <a:rPr lang="it-IT" i="1" dirty="0"/>
              <a:t>Licenziamento disciplinare</a:t>
            </a:r>
            <a:endParaRPr lang="it-IT" dirty="0"/>
          </a:p>
        </p:txBody>
      </p:sp>
      <p:sp>
        <p:nvSpPr>
          <p:cNvPr id="3" name="Segnaposto contenuto 2">
            <a:extLst>
              <a:ext uri="{FF2B5EF4-FFF2-40B4-BE49-F238E27FC236}">
                <a16:creationId xmlns:a16="http://schemas.microsoft.com/office/drawing/2014/main" id="{0EDE4708-2246-484D-BA2B-95A64B4BCA8F}"/>
              </a:ext>
            </a:extLst>
          </p:cNvPr>
          <p:cNvSpPr>
            <a:spLocks noGrp="1"/>
          </p:cNvSpPr>
          <p:nvPr>
            <p:ph idx="1"/>
          </p:nvPr>
        </p:nvSpPr>
        <p:spPr/>
        <p:txBody>
          <a:bodyPr>
            <a:normAutofit fontScale="85000" lnSpcReduction="10000"/>
          </a:bodyPr>
          <a:lstStyle/>
          <a:p>
            <a:pPr algn="just"/>
            <a:r>
              <a:rPr lang="it-IT" dirty="0"/>
              <a:t>1-bis.  Costituisce falsa attestazione della presenza in servizio qualunque modalità fraudolenta posta in essere, anche avvalendosi di terzi, per far risultare il dipendente in servizio o trarre in inganno l'amministrazione presso la quale il dipendente presta attività lavorativa circa il rispetto dell'orario di lavoro dello stesso. Della violazione risponde anche chi abbia agevolato con la propria condotta attiva o omissiva la condotta fraudolenta</a:t>
            </a:r>
          </a:p>
          <a:p>
            <a:pPr algn="just"/>
            <a:r>
              <a:rPr lang="it-IT" dirty="0"/>
              <a:t>Cass. 14 dicembre 2016, n. 25750 «la registrazione effettuata attraverso l'utilizzo del sistema di rilevazione della presenza sul luogo di lavoro è corretta e non falsa solo se nell'intervallo compreso tra le timbrature in entrata ed in uscita il lavoratore è effettivamente presente in ufficio, mentre è falsa e fraudolentemente attestata nei casi in cui miri a far emergere, in contrasto con il vero, che il lavoratore è presente in ufficio dal momento della timbratura in entrata a quello della timbratura in uscita. 10. La fattispecie disciplinare di fonte legale si realizza, dunque, non solo nel caso di alterazione/manomissione del sistema, ma in tutti i casi in cui la timbratura, o altro sistema di registrazione della presenza in ufficio, miri a far risultare falsamente che il lavoratore è rimasto in ufficio durante l'intervallo temporale compreso tra le timbrature/registrazioni in entrata ed in uscita.»</a:t>
            </a:r>
          </a:p>
        </p:txBody>
      </p:sp>
      <p:sp>
        <p:nvSpPr>
          <p:cNvPr id="4" name="Segnaposto numero diapositiva 3">
            <a:extLst>
              <a:ext uri="{FF2B5EF4-FFF2-40B4-BE49-F238E27FC236}">
                <a16:creationId xmlns:a16="http://schemas.microsoft.com/office/drawing/2014/main" id="{6710AF78-F11C-4A49-B697-8A8625553AB7}"/>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2809121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5F300E-8B6F-4272-8832-4CC980279810}"/>
              </a:ext>
            </a:extLst>
          </p:cNvPr>
          <p:cNvSpPr>
            <a:spLocks noGrp="1"/>
          </p:cNvSpPr>
          <p:nvPr>
            <p:ph type="title"/>
          </p:nvPr>
        </p:nvSpPr>
        <p:spPr/>
        <p:txBody>
          <a:bodyPr/>
          <a:lstStyle/>
          <a:p>
            <a:r>
              <a:rPr lang="it-IT" dirty="0"/>
              <a:t>Art. 55 </a:t>
            </a:r>
            <a:r>
              <a:rPr lang="it-IT" i="1" dirty="0"/>
              <a:t>quater</a:t>
            </a:r>
            <a:r>
              <a:rPr lang="it-IT" dirty="0"/>
              <a:t> </a:t>
            </a:r>
            <a:r>
              <a:rPr lang="it-IT" i="1" dirty="0"/>
              <a:t>Licenziamento disciplinare</a:t>
            </a:r>
            <a:endParaRPr lang="it-IT" dirty="0"/>
          </a:p>
        </p:txBody>
      </p:sp>
      <p:sp>
        <p:nvSpPr>
          <p:cNvPr id="3" name="Segnaposto contenuto 2">
            <a:extLst>
              <a:ext uri="{FF2B5EF4-FFF2-40B4-BE49-F238E27FC236}">
                <a16:creationId xmlns:a16="http://schemas.microsoft.com/office/drawing/2014/main" id="{384847B1-1A5B-409D-B53D-6FF1223D2F6E}"/>
              </a:ext>
            </a:extLst>
          </p:cNvPr>
          <p:cNvSpPr>
            <a:spLocks noGrp="1"/>
          </p:cNvSpPr>
          <p:nvPr>
            <p:ph idx="1"/>
          </p:nvPr>
        </p:nvSpPr>
        <p:spPr/>
        <p:txBody>
          <a:bodyPr>
            <a:normAutofit fontScale="62500" lnSpcReduction="20000"/>
          </a:bodyPr>
          <a:lstStyle/>
          <a:p>
            <a:pPr algn="just"/>
            <a:r>
              <a:rPr lang="it-IT" dirty="0"/>
              <a:t>Nuova fattispecie di sospensione cautelare non disciplinare</a:t>
            </a:r>
          </a:p>
          <a:p>
            <a:pPr algn="just"/>
            <a:r>
              <a:rPr lang="it-IT" dirty="0"/>
              <a:t>3-bis.  Nel caso di cui al comma 1, lettera a), la falsa attestazione della presenza in servizio, accertata in flagranza ovvero mediante strumenti di sorveglianza o di registrazione degli accessi o delle presenze, determina l'immediata sospensione cautelare senza stipendio del dipendente, fatto salvo il diritto all'assegno alimentare nella misura stabilita dalle disposizioni normative e contrattuali vigenti, </a:t>
            </a:r>
            <a:r>
              <a:rPr lang="it-IT" dirty="0">
                <a:solidFill>
                  <a:srgbClr val="FF0000"/>
                </a:solidFill>
              </a:rPr>
              <a:t>senza obbligo di preventiva audizione dell'interessato</a:t>
            </a:r>
            <a:r>
              <a:rPr lang="it-IT" dirty="0"/>
              <a:t>. La sospensione è disposta dal </a:t>
            </a:r>
            <a:r>
              <a:rPr lang="it-IT" dirty="0">
                <a:solidFill>
                  <a:srgbClr val="FF0000"/>
                </a:solidFill>
              </a:rPr>
              <a:t>responsabile della struttura in cui il dipendente lavora </a:t>
            </a:r>
            <a:r>
              <a:rPr lang="it-IT" dirty="0"/>
              <a:t>o, ove ne venga a conoscenza per primo, </a:t>
            </a:r>
            <a:r>
              <a:rPr lang="it-IT" dirty="0">
                <a:solidFill>
                  <a:srgbClr val="FF0000"/>
                </a:solidFill>
              </a:rPr>
              <a:t>dall'ufficio di cui all'articolo 55-bis, comma 4</a:t>
            </a:r>
            <a:r>
              <a:rPr lang="it-IT" dirty="0"/>
              <a:t>, con provvedimento motivato, in via immediata e comunque </a:t>
            </a:r>
            <a:r>
              <a:rPr lang="it-IT" dirty="0">
                <a:solidFill>
                  <a:srgbClr val="FF0000"/>
                </a:solidFill>
              </a:rPr>
              <a:t>entro quarantotto ore dal momento in cui i suddetti soggetti ne sono venuti a conoscenza</a:t>
            </a:r>
            <a:r>
              <a:rPr lang="it-IT" dirty="0"/>
              <a:t>. </a:t>
            </a:r>
            <a:r>
              <a:rPr lang="it-IT" u="sng" dirty="0">
                <a:solidFill>
                  <a:srgbClr val="FF0000"/>
                </a:solidFill>
              </a:rPr>
              <a:t>La violazione di tale termine non determina la decadenza dall'azione disciplinare né l'inefficacia della sospensione cautelare, fatta salva l'eventuale responsabilità del dipendente cui essa sia imputabile.</a:t>
            </a:r>
          </a:p>
          <a:p>
            <a:pPr algn="just"/>
            <a:r>
              <a:rPr lang="it-IT" dirty="0"/>
              <a:t>3-ter.  Con il medesimo provvedimento di sospensione cautelare di cui al comma 3-bis si procede anche alla contestuale contestazione per iscritto dell'addebito e alla convocazione del dipendente dinanzi all'Ufficio di cui all'articolo 55-bis, comma 4. Il dipendente è convocato, per il contraddittorio a sua difesa, con un preavviso di almeno quindici giorni e può farsi assistere da un procuratore ovvero da un rappresentante dell'associazione sindacale cui il lavoratore aderisce o conferisce mandato. Fino alla data dell'audizione, il dipendente convocato può inviare una memoria scritta o, in caso di grave, oggettivo e assoluto impedimento, formulare motivata istanza di rinvio del termine per l'esercizio della sua difesa per un periodo non superiore a cinque giorni. Il differimento del termine a difesa del dipendente può essere disposto solo una volta nel corso del procedimento. L'Ufficio conclude il procedimento entro trenta giorni dalla ricezione, da parte del dipendente, della contestazione dell'addebito. </a:t>
            </a:r>
            <a:r>
              <a:rPr lang="it-IT" dirty="0">
                <a:solidFill>
                  <a:srgbClr val="FF0000"/>
                </a:solidFill>
              </a:rPr>
              <a:t>La violazione dei suddetti termini, fatta salva l'eventuale responsabilità del dipendente cui essa sia imputabile, non determina la decadenza dall'azione disciplinare né l'invalidità della sanzione irrogata, purché non risulti irrimediabilmente compromesso il diritto di difesa del dipendente e non sia superato il termine per la conclusione del procedimento di cui all'articolo 55-bis, comma 4.</a:t>
            </a:r>
          </a:p>
        </p:txBody>
      </p:sp>
      <p:sp>
        <p:nvSpPr>
          <p:cNvPr id="4" name="Segnaposto numero diapositiva 3">
            <a:extLst>
              <a:ext uri="{FF2B5EF4-FFF2-40B4-BE49-F238E27FC236}">
                <a16:creationId xmlns:a16="http://schemas.microsoft.com/office/drawing/2014/main" id="{E138BAF2-90E9-426A-952C-EEE7758F2B11}"/>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1728206289"/>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310</TotalTime>
  <Words>2469</Words>
  <Application>Microsoft Office PowerPoint</Application>
  <PresentationFormat>Widescreen</PresentationFormat>
  <Paragraphs>152</Paragraphs>
  <Slides>29</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29</vt:i4>
      </vt:variant>
    </vt:vector>
  </HeadingPairs>
  <TitlesOfParts>
    <vt:vector size="34" baseType="lpstr">
      <vt:lpstr>Arial</vt:lpstr>
      <vt:lpstr>Calibri</vt:lpstr>
      <vt:lpstr>Century Gothic</vt:lpstr>
      <vt:lpstr>Wingdings 3</vt:lpstr>
      <vt:lpstr>Filo</vt:lpstr>
      <vt:lpstr>Il licenziamento del dipendente pubblico</vt:lpstr>
      <vt:lpstr>Principi guida</vt:lpstr>
      <vt:lpstr>Fondamenti normativi della fattispecie di licenziamento</vt:lpstr>
      <vt:lpstr>La specificità dell’impiego pubblico</vt:lpstr>
      <vt:lpstr>Art. 55 quater Licenziamento disciplinare</vt:lpstr>
      <vt:lpstr>Art. 55 quater Licenziamento disciplinare</vt:lpstr>
      <vt:lpstr>Art. 55 quater Licenziamento disciplinare</vt:lpstr>
      <vt:lpstr>Art. 55 quater Licenziamento disciplinare</vt:lpstr>
      <vt:lpstr>Art. 55 quater Licenziamento disciplinare</vt:lpstr>
      <vt:lpstr>Art. 55 quater Licenziamento disciplinare</vt:lpstr>
      <vt:lpstr>Articolo 55-septies  Controlli sulle assenze</vt:lpstr>
      <vt:lpstr>Articolo 55-bis  Forme e termini del procedimento disciplinare</vt:lpstr>
      <vt:lpstr>Articolo 55-bis  Forme e termini del procedimento disciplinare</vt:lpstr>
      <vt:lpstr>Art. 2, comma 2, L. n. 604/1966 – motivazione del provvedimento di recesso</vt:lpstr>
      <vt:lpstr>Articolo 55-ter  Rapporti fra procedimento disciplinare e procedimento penale</vt:lpstr>
      <vt:lpstr>Articolo 55-ter  Rapporti fra procedimento disciplinare e procedimento penale</vt:lpstr>
      <vt:lpstr>Licenziamento del lavoratore in prova</vt:lpstr>
      <vt:lpstr>Licenziamento per motivo oggettivo</vt:lpstr>
      <vt:lpstr>Licenziamento per superamento del periodo di comporto</vt:lpstr>
      <vt:lpstr>Sopravvenuta inidoneità fisica o psichica del lavoratore</vt:lpstr>
      <vt:lpstr>Articolo 55-octies  Permanente inidoneità psicofisica</vt:lpstr>
      <vt:lpstr>Art. 72. L. n. 133/2008 Personale dipendente prossimo al compimento dei limiti di età per il collocamento a riposo</vt:lpstr>
      <vt:lpstr>Revoca del licenziamento (art. 18, comma 10, L. n. 300/1970)</vt:lpstr>
      <vt:lpstr>Impugnazione del licenziamento (art.6 L. n. 604/1966).</vt:lpstr>
      <vt:lpstr>Tentativo facoltativo di conciliazione, art. 4140 c.p.c.</vt:lpstr>
      <vt:lpstr>Le conseguenze del licenziamento illegittimo del dipendente pubblico </vt:lpstr>
      <vt:lpstr>Legge Delega 183/2014 e D. Lgs. 23/2015 sul contratto a tutele crescenti (Jobs Act)</vt:lpstr>
      <vt:lpstr>Le conseguenze del licenziamento illegittimo del dipendente pubblico </vt:lpstr>
      <vt:lpstr>Le conseguenze del licenziamento illegittimo del dipendente pubblico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licenziamento del dipendente pubblico</dc:title>
  <dc:creator>GABRIELE MORO</dc:creator>
  <cp:lastModifiedBy>GABRIELE MORO</cp:lastModifiedBy>
  <cp:revision>68</cp:revision>
  <cp:lastPrinted>2018-04-04T16:26:43Z</cp:lastPrinted>
  <dcterms:created xsi:type="dcterms:W3CDTF">2018-04-04T10:03:29Z</dcterms:created>
  <dcterms:modified xsi:type="dcterms:W3CDTF">2018-04-04T16:29:22Z</dcterms:modified>
</cp:coreProperties>
</file>