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7" r:id="rId2"/>
    <p:sldId id="328" r:id="rId3"/>
    <p:sldId id="350" r:id="rId4"/>
    <p:sldId id="352" r:id="rId5"/>
    <p:sldId id="353" r:id="rId6"/>
    <p:sldId id="351" r:id="rId7"/>
    <p:sldId id="335" r:id="rId8"/>
    <p:sldId id="348" r:id="rId9"/>
    <p:sldId id="336" r:id="rId10"/>
    <p:sldId id="337" r:id="rId11"/>
    <p:sldId id="338" r:id="rId12"/>
    <p:sldId id="354" r:id="rId13"/>
    <p:sldId id="339" r:id="rId14"/>
    <p:sldId id="346" r:id="rId15"/>
    <p:sldId id="341" r:id="rId16"/>
    <p:sldId id="342" r:id="rId17"/>
    <p:sldId id="349" r:id="rId18"/>
    <p:sldId id="343" r:id="rId19"/>
    <p:sldId id="344" r:id="rId20"/>
    <p:sldId id="333" r:id="rId21"/>
  </p:sldIdLst>
  <p:sldSz cx="9144000" cy="6858000" type="screen4x3"/>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14B"/>
    <a:srgbClr val="FD6F6F"/>
    <a:srgbClr val="117121"/>
    <a:srgbClr val="481F67"/>
    <a:srgbClr val="158D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34" autoAdjust="0"/>
    <p:restoredTop sz="94537" autoAdjust="0"/>
  </p:normalViewPr>
  <p:slideViewPr>
    <p:cSldViewPr>
      <p:cViewPr varScale="1">
        <p:scale>
          <a:sx n="62" d="100"/>
          <a:sy n="62" d="100"/>
        </p:scale>
        <p:origin x="1348"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3A8EB2-3FA4-426A-AB93-D8B985D6F8CB}"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it-IT"/>
        </a:p>
      </dgm:t>
    </dgm:pt>
    <dgm:pt modelId="{2F6A0349-6D13-473A-B7B5-510FB3234C0F}">
      <dgm:prSet phldrT="[Testo]" custT="1"/>
      <dgm:spPr/>
      <dgm:t>
        <a:bodyPr/>
        <a:lstStyle/>
        <a:p>
          <a:r>
            <a:rPr lang="it-IT" sz="2000">
              <a:latin typeface="Verdana" panose="020B0604030504040204" pitchFamily="34" charset="0"/>
              <a:ea typeface="Verdana" panose="020B0604030504040204" pitchFamily="34" charset="0"/>
            </a:rPr>
            <a:t>Parlamento europeo:</a:t>
          </a:r>
          <a:endParaRPr lang="it-IT" sz="2000" dirty="0">
            <a:latin typeface="Verdana" panose="020B0604030504040204" pitchFamily="34" charset="0"/>
            <a:ea typeface="Verdana" panose="020B0604030504040204" pitchFamily="34" charset="0"/>
          </a:endParaRPr>
        </a:p>
        <a:p>
          <a:r>
            <a:rPr lang="it-IT" sz="2000" dirty="0">
              <a:latin typeface="Verdana" panose="020B0604030504040204" pitchFamily="34" charset="0"/>
              <a:ea typeface="Verdana" panose="020B0604030504040204" pitchFamily="34" charset="0"/>
            </a:rPr>
            <a:t>- rappresenta i cittadini dell’Unione</a:t>
          </a:r>
        </a:p>
        <a:p>
          <a:r>
            <a:rPr lang="it-IT" sz="2000" dirty="0">
              <a:latin typeface="Verdana" panose="020B0604030504040204" pitchFamily="34" charset="0"/>
              <a:ea typeface="Verdana" panose="020B0604030504040204" pitchFamily="34" charset="0"/>
            </a:rPr>
            <a:t>- esercita la funzione legislativa insieme al Consiglio</a:t>
          </a:r>
        </a:p>
      </dgm:t>
    </dgm:pt>
    <dgm:pt modelId="{9E5A49C1-6CEC-4441-89D8-BFD034489AE3}" type="sibTrans" cxnId="{B629022B-F3DF-43B9-9AC3-B760420B83CD}">
      <dgm:prSet/>
      <dgm:spPr/>
      <dgm:t>
        <a:bodyPr/>
        <a:lstStyle/>
        <a:p>
          <a:endParaRPr lang="it-IT"/>
        </a:p>
      </dgm:t>
    </dgm:pt>
    <dgm:pt modelId="{AFB9F909-10A9-46C8-8A83-240CE327D963}" type="parTrans" cxnId="{B629022B-F3DF-43B9-9AC3-B760420B83CD}">
      <dgm:prSet/>
      <dgm:spPr/>
      <dgm:t>
        <a:bodyPr/>
        <a:lstStyle/>
        <a:p>
          <a:endParaRPr lang="it-IT"/>
        </a:p>
      </dgm:t>
    </dgm:pt>
    <dgm:pt modelId="{6279F9CD-76A7-4985-A821-E20091BC4DD6}">
      <dgm:prSet phldrT="[Testo]" custT="1"/>
      <dgm:spPr>
        <a:solidFill>
          <a:srgbClr val="CC0000"/>
        </a:solidFill>
      </dgm:spPr>
      <dgm:t>
        <a:bodyPr/>
        <a:lstStyle/>
        <a:p>
          <a:r>
            <a:rPr lang="it-IT" sz="2000" dirty="0">
              <a:latin typeface="Verdana" panose="020B0604030504040204" pitchFamily="34" charset="0"/>
              <a:ea typeface="Verdana" panose="020B0604030504040204" pitchFamily="34" charset="0"/>
            </a:rPr>
            <a:t>Consiglio europeo:</a:t>
          </a:r>
        </a:p>
        <a:p>
          <a:r>
            <a:rPr lang="it-IT" sz="2000" dirty="0">
              <a:latin typeface="Verdana" panose="020B0604030504040204" pitchFamily="34" charset="0"/>
              <a:ea typeface="Verdana" panose="020B0604030504040204" pitchFamily="34" charset="0"/>
            </a:rPr>
            <a:t>- capi di Stato o di governo degli SM</a:t>
          </a:r>
        </a:p>
        <a:p>
          <a:r>
            <a:rPr lang="it-IT" sz="2000" dirty="0">
              <a:latin typeface="Verdana" panose="020B0604030504040204" pitchFamily="34" charset="0"/>
              <a:ea typeface="Verdana" panose="020B0604030504040204" pitchFamily="34" charset="0"/>
            </a:rPr>
            <a:t>- organo di indirizzo politico</a:t>
          </a:r>
        </a:p>
      </dgm:t>
    </dgm:pt>
    <dgm:pt modelId="{2BE4BE8E-FCEE-4DF2-B23F-9946E6DD77AF}" type="sibTrans" cxnId="{C68A0B0E-3294-433B-8DF8-46E11CC1DC07}">
      <dgm:prSet/>
      <dgm:spPr/>
      <dgm:t>
        <a:bodyPr/>
        <a:lstStyle/>
        <a:p>
          <a:endParaRPr lang="it-IT"/>
        </a:p>
      </dgm:t>
    </dgm:pt>
    <dgm:pt modelId="{EB720582-63B5-4DB8-8AC2-9E0001101123}" type="parTrans" cxnId="{C68A0B0E-3294-433B-8DF8-46E11CC1DC07}">
      <dgm:prSet/>
      <dgm:spPr/>
      <dgm:t>
        <a:bodyPr/>
        <a:lstStyle/>
        <a:p>
          <a:endParaRPr lang="it-IT"/>
        </a:p>
      </dgm:t>
    </dgm:pt>
    <dgm:pt modelId="{8C254484-8DF8-49F5-8465-9ADBD9651C5C}">
      <dgm:prSet phldrT="[Testo]" custT="1"/>
      <dgm:spPr>
        <a:solidFill>
          <a:schemeClr val="accent1">
            <a:lumMod val="75000"/>
          </a:schemeClr>
        </a:solidFill>
      </dgm:spPr>
      <dgm:t>
        <a:bodyPr/>
        <a:lstStyle/>
        <a:p>
          <a:r>
            <a:rPr lang="it-IT" sz="2000" dirty="0">
              <a:latin typeface="Verdana" panose="020B0604030504040204" pitchFamily="34" charset="0"/>
              <a:ea typeface="Verdana" panose="020B0604030504040204" pitchFamily="34" charset="0"/>
            </a:rPr>
            <a:t>Consiglio:</a:t>
          </a:r>
        </a:p>
        <a:p>
          <a:r>
            <a:rPr lang="it-IT" sz="2000" dirty="0">
              <a:latin typeface="Verdana" panose="020B0604030504040204" pitchFamily="34" charset="0"/>
              <a:ea typeface="Verdana" panose="020B0604030504040204" pitchFamily="34" charset="0"/>
            </a:rPr>
            <a:t>- rappresentanti dei governi degli SM</a:t>
          </a:r>
        </a:p>
        <a:p>
          <a:r>
            <a:rPr lang="it-IT" sz="2000" dirty="0">
              <a:latin typeface="Verdana" panose="020B0604030504040204" pitchFamily="34" charset="0"/>
              <a:ea typeface="Verdana" panose="020B0604030504040204" pitchFamily="34" charset="0"/>
            </a:rPr>
            <a:t>- esercita la funzione legislativa insieme al PE</a:t>
          </a:r>
        </a:p>
      </dgm:t>
    </dgm:pt>
    <dgm:pt modelId="{FD608357-777E-4E03-8EF4-5A0C34C6485B}" type="sibTrans" cxnId="{48A36AE3-E003-4231-A056-2940C9C04E3B}">
      <dgm:prSet/>
      <dgm:spPr/>
      <dgm:t>
        <a:bodyPr/>
        <a:lstStyle/>
        <a:p>
          <a:endParaRPr lang="it-IT"/>
        </a:p>
      </dgm:t>
    </dgm:pt>
    <dgm:pt modelId="{7BA03575-D450-4124-9701-B94C72404150}" type="parTrans" cxnId="{48A36AE3-E003-4231-A056-2940C9C04E3B}">
      <dgm:prSet/>
      <dgm:spPr/>
      <dgm:t>
        <a:bodyPr/>
        <a:lstStyle/>
        <a:p>
          <a:endParaRPr lang="it-IT"/>
        </a:p>
      </dgm:t>
    </dgm:pt>
    <dgm:pt modelId="{110E5598-49C7-4F64-B32A-57D5B90FDB5E}">
      <dgm:prSet phldrT="[Testo]" custT="1"/>
      <dgm:spPr>
        <a:solidFill>
          <a:schemeClr val="accent1"/>
        </a:solidFill>
      </dgm:spPr>
      <dgm:t>
        <a:bodyPr/>
        <a:lstStyle/>
        <a:p>
          <a:r>
            <a:rPr lang="it-IT" sz="2000" dirty="0">
              <a:latin typeface="Verdana" panose="020B0604030504040204" pitchFamily="34" charset="0"/>
              <a:ea typeface="Verdana" panose="020B0604030504040204" pitchFamily="34" charset="0"/>
            </a:rPr>
            <a:t>Commissione:</a:t>
          </a:r>
        </a:p>
        <a:p>
          <a:r>
            <a:rPr lang="it-IT" sz="2000" dirty="0">
              <a:latin typeface="Verdana" panose="020B0604030504040204" pitchFamily="34" charset="0"/>
              <a:ea typeface="Verdana" panose="020B0604030504040204" pitchFamily="34" charset="0"/>
            </a:rPr>
            <a:t>- Agisce nell’interesse generale dell’Unione</a:t>
          </a:r>
        </a:p>
        <a:p>
          <a:r>
            <a:rPr lang="it-IT" sz="2000" dirty="0">
              <a:latin typeface="Verdana" panose="020B0604030504040204" pitchFamily="34" charset="0"/>
              <a:ea typeface="Verdana" panose="020B0604030504040204" pitchFamily="34" charset="0"/>
            </a:rPr>
            <a:t>- potere di iniziativa</a:t>
          </a:r>
        </a:p>
        <a:p>
          <a:r>
            <a:rPr lang="it-IT" sz="2000" dirty="0">
              <a:latin typeface="Verdana" panose="020B0604030504040204" pitchFamily="34" charset="0"/>
              <a:ea typeface="Verdana" panose="020B0604030504040204" pitchFamily="34" charset="0"/>
            </a:rPr>
            <a:t>-  competenze esecutive</a:t>
          </a:r>
        </a:p>
      </dgm:t>
    </dgm:pt>
    <dgm:pt modelId="{25EA51F9-A1EC-4D09-ABA4-A70E324C6ED1}" type="sibTrans" cxnId="{DECA9787-E268-4139-97A9-84AC59156D37}">
      <dgm:prSet/>
      <dgm:spPr/>
      <dgm:t>
        <a:bodyPr/>
        <a:lstStyle/>
        <a:p>
          <a:endParaRPr lang="it-IT"/>
        </a:p>
      </dgm:t>
    </dgm:pt>
    <dgm:pt modelId="{8C1CA58F-3629-4E07-BF38-2739870455BA}" type="parTrans" cxnId="{DECA9787-E268-4139-97A9-84AC59156D37}">
      <dgm:prSet/>
      <dgm:spPr/>
      <dgm:t>
        <a:bodyPr/>
        <a:lstStyle/>
        <a:p>
          <a:endParaRPr lang="it-IT"/>
        </a:p>
      </dgm:t>
    </dgm:pt>
    <dgm:pt modelId="{359234D3-1BF4-408D-AA4E-DF99884C03AA}" type="pres">
      <dgm:prSet presAssocID="{163A8EB2-3FA4-426A-AB93-D8B985D6F8CB}" presName="diagram" presStyleCnt="0">
        <dgm:presLayoutVars>
          <dgm:dir/>
          <dgm:resizeHandles val="exact"/>
        </dgm:presLayoutVars>
      </dgm:prSet>
      <dgm:spPr/>
    </dgm:pt>
    <dgm:pt modelId="{652A9F31-6634-47F7-A088-BB65036F7FEC}" type="pres">
      <dgm:prSet presAssocID="{2F6A0349-6D13-473A-B7B5-510FB3234C0F}" presName="node" presStyleLbl="node1" presStyleIdx="0" presStyleCnt="4" custScaleX="131203" custLinFactNeighborX="-934" custLinFactNeighborY="1446">
        <dgm:presLayoutVars>
          <dgm:bulletEnabled val="1"/>
        </dgm:presLayoutVars>
      </dgm:prSet>
      <dgm:spPr/>
    </dgm:pt>
    <dgm:pt modelId="{855DA9A3-A9B8-484E-BD3A-7313FC03B315}" type="pres">
      <dgm:prSet presAssocID="{9E5A49C1-6CEC-4441-89D8-BFD034489AE3}" presName="sibTrans" presStyleCnt="0"/>
      <dgm:spPr/>
    </dgm:pt>
    <dgm:pt modelId="{1501A21B-191E-4C4F-B938-760CB12FF1D2}" type="pres">
      <dgm:prSet presAssocID="{6279F9CD-76A7-4985-A821-E20091BC4DD6}" presName="node" presStyleLbl="node1" presStyleIdx="1" presStyleCnt="4" custScaleX="131203" custLinFactNeighborX="-934" custLinFactNeighborY="1446">
        <dgm:presLayoutVars>
          <dgm:bulletEnabled val="1"/>
        </dgm:presLayoutVars>
      </dgm:prSet>
      <dgm:spPr/>
    </dgm:pt>
    <dgm:pt modelId="{868CFD4F-769D-4D70-8614-A7375845795B}" type="pres">
      <dgm:prSet presAssocID="{2BE4BE8E-FCEE-4DF2-B23F-9946E6DD77AF}" presName="sibTrans" presStyleCnt="0"/>
      <dgm:spPr/>
    </dgm:pt>
    <dgm:pt modelId="{6F9ADECF-B39E-4C4F-A6CF-94812F38EB2C}" type="pres">
      <dgm:prSet presAssocID="{8C254484-8DF8-49F5-8465-9ADBD9651C5C}" presName="node" presStyleLbl="node1" presStyleIdx="2" presStyleCnt="4" custScaleX="131203">
        <dgm:presLayoutVars>
          <dgm:bulletEnabled val="1"/>
        </dgm:presLayoutVars>
      </dgm:prSet>
      <dgm:spPr/>
    </dgm:pt>
    <dgm:pt modelId="{C2523769-A09C-4A99-9748-AFB11B06B03D}" type="pres">
      <dgm:prSet presAssocID="{FD608357-777E-4E03-8EF4-5A0C34C6485B}" presName="sibTrans" presStyleCnt="0"/>
      <dgm:spPr/>
    </dgm:pt>
    <dgm:pt modelId="{CA712008-2387-4968-8B85-8EFD6819ADD8}" type="pres">
      <dgm:prSet presAssocID="{110E5598-49C7-4F64-B32A-57D5B90FDB5E}" presName="node" presStyleLbl="node1" presStyleIdx="3" presStyleCnt="4" custScaleX="131203" custLinFactNeighborX="-934" custLinFactNeighborY="1446">
        <dgm:presLayoutVars>
          <dgm:bulletEnabled val="1"/>
        </dgm:presLayoutVars>
      </dgm:prSet>
      <dgm:spPr/>
    </dgm:pt>
  </dgm:ptLst>
  <dgm:cxnLst>
    <dgm:cxn modelId="{C68A0B0E-3294-433B-8DF8-46E11CC1DC07}" srcId="{163A8EB2-3FA4-426A-AB93-D8B985D6F8CB}" destId="{6279F9CD-76A7-4985-A821-E20091BC4DD6}" srcOrd="1" destOrd="0" parTransId="{EB720582-63B5-4DB8-8AC2-9E0001101123}" sibTransId="{2BE4BE8E-FCEE-4DF2-B23F-9946E6DD77AF}"/>
    <dgm:cxn modelId="{B629022B-F3DF-43B9-9AC3-B760420B83CD}" srcId="{163A8EB2-3FA4-426A-AB93-D8B985D6F8CB}" destId="{2F6A0349-6D13-473A-B7B5-510FB3234C0F}" srcOrd="0" destOrd="0" parTransId="{AFB9F909-10A9-46C8-8A83-240CE327D963}" sibTransId="{9E5A49C1-6CEC-4441-89D8-BFD034489AE3}"/>
    <dgm:cxn modelId="{1E51E039-82C7-4942-A08A-AF3A62216E8F}" type="presOf" srcId="{2F6A0349-6D13-473A-B7B5-510FB3234C0F}" destId="{652A9F31-6634-47F7-A088-BB65036F7FEC}" srcOrd="0" destOrd="0" presId="urn:microsoft.com/office/officeart/2005/8/layout/default"/>
    <dgm:cxn modelId="{34DB8174-F82F-4E7C-A301-7330A3C3EF0D}" type="presOf" srcId="{6279F9CD-76A7-4985-A821-E20091BC4DD6}" destId="{1501A21B-191E-4C4F-B938-760CB12FF1D2}" srcOrd="0" destOrd="0" presId="urn:microsoft.com/office/officeart/2005/8/layout/default"/>
    <dgm:cxn modelId="{DECA9787-E268-4139-97A9-84AC59156D37}" srcId="{163A8EB2-3FA4-426A-AB93-D8B985D6F8CB}" destId="{110E5598-49C7-4F64-B32A-57D5B90FDB5E}" srcOrd="3" destOrd="0" parTransId="{8C1CA58F-3629-4E07-BF38-2739870455BA}" sibTransId="{25EA51F9-A1EC-4D09-ABA4-A70E324C6ED1}"/>
    <dgm:cxn modelId="{5D173C98-B48B-4680-A727-11E24C87C03E}" type="presOf" srcId="{8C254484-8DF8-49F5-8465-9ADBD9651C5C}" destId="{6F9ADECF-B39E-4C4F-A6CF-94812F38EB2C}" srcOrd="0" destOrd="0" presId="urn:microsoft.com/office/officeart/2005/8/layout/default"/>
    <dgm:cxn modelId="{B8F479A2-BA64-46A2-9CE2-2B5B670DB718}" type="presOf" srcId="{163A8EB2-3FA4-426A-AB93-D8B985D6F8CB}" destId="{359234D3-1BF4-408D-AA4E-DF99884C03AA}" srcOrd="0" destOrd="0" presId="urn:microsoft.com/office/officeart/2005/8/layout/default"/>
    <dgm:cxn modelId="{DF0329BE-8809-4AFE-BF70-12CDD8273F7C}" type="presOf" srcId="{110E5598-49C7-4F64-B32A-57D5B90FDB5E}" destId="{CA712008-2387-4968-8B85-8EFD6819ADD8}" srcOrd="0" destOrd="0" presId="urn:microsoft.com/office/officeart/2005/8/layout/default"/>
    <dgm:cxn modelId="{48A36AE3-E003-4231-A056-2940C9C04E3B}" srcId="{163A8EB2-3FA4-426A-AB93-D8B985D6F8CB}" destId="{8C254484-8DF8-49F5-8465-9ADBD9651C5C}" srcOrd="2" destOrd="0" parTransId="{7BA03575-D450-4124-9701-B94C72404150}" sibTransId="{FD608357-777E-4E03-8EF4-5A0C34C6485B}"/>
    <dgm:cxn modelId="{BBDD0795-EDE0-4111-AD07-D717C0FF7162}" type="presParOf" srcId="{359234D3-1BF4-408D-AA4E-DF99884C03AA}" destId="{652A9F31-6634-47F7-A088-BB65036F7FEC}" srcOrd="0" destOrd="0" presId="urn:microsoft.com/office/officeart/2005/8/layout/default"/>
    <dgm:cxn modelId="{45EBD672-9304-4363-A2FF-609E12C59B8A}" type="presParOf" srcId="{359234D3-1BF4-408D-AA4E-DF99884C03AA}" destId="{855DA9A3-A9B8-484E-BD3A-7313FC03B315}" srcOrd="1" destOrd="0" presId="urn:microsoft.com/office/officeart/2005/8/layout/default"/>
    <dgm:cxn modelId="{B6E5EBFF-1BF5-4D60-AABB-A77312061276}" type="presParOf" srcId="{359234D3-1BF4-408D-AA4E-DF99884C03AA}" destId="{1501A21B-191E-4C4F-B938-760CB12FF1D2}" srcOrd="2" destOrd="0" presId="urn:microsoft.com/office/officeart/2005/8/layout/default"/>
    <dgm:cxn modelId="{CC63699A-043C-4FAC-BE29-511980656709}" type="presParOf" srcId="{359234D3-1BF4-408D-AA4E-DF99884C03AA}" destId="{868CFD4F-769D-4D70-8614-A7375845795B}" srcOrd="3" destOrd="0" presId="urn:microsoft.com/office/officeart/2005/8/layout/default"/>
    <dgm:cxn modelId="{9DA8AFC6-9497-43C1-B56B-D0C98B2D3CA9}" type="presParOf" srcId="{359234D3-1BF4-408D-AA4E-DF99884C03AA}" destId="{6F9ADECF-B39E-4C4F-A6CF-94812F38EB2C}" srcOrd="4" destOrd="0" presId="urn:microsoft.com/office/officeart/2005/8/layout/default"/>
    <dgm:cxn modelId="{3AEC4F96-92A7-418E-8B9F-E3383417C9AA}" type="presParOf" srcId="{359234D3-1BF4-408D-AA4E-DF99884C03AA}" destId="{C2523769-A09C-4A99-9748-AFB11B06B03D}" srcOrd="5" destOrd="0" presId="urn:microsoft.com/office/officeart/2005/8/layout/default"/>
    <dgm:cxn modelId="{C763D020-37B4-4E0B-9838-62DE1C89FEEA}" type="presParOf" srcId="{359234D3-1BF4-408D-AA4E-DF99884C03AA}" destId="{CA712008-2387-4968-8B85-8EFD6819ADD8}"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2A9F31-6634-47F7-A088-BB65036F7FEC}">
      <dsp:nvSpPr>
        <dsp:cNvPr id="0" name=""/>
        <dsp:cNvSpPr/>
      </dsp:nvSpPr>
      <dsp:spPr>
        <a:xfrm>
          <a:off x="0" y="115949"/>
          <a:ext cx="4243708" cy="1940676"/>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a:latin typeface="Verdana" panose="020B0604030504040204" pitchFamily="34" charset="0"/>
              <a:ea typeface="Verdana" panose="020B0604030504040204" pitchFamily="34" charset="0"/>
            </a:rPr>
            <a:t>Parlamento europeo:</a:t>
          </a:r>
          <a:endParaRPr lang="it-IT" sz="2000" kern="1200" dirty="0">
            <a:latin typeface="Verdana" panose="020B0604030504040204" pitchFamily="34" charset="0"/>
            <a:ea typeface="Verdana" panose="020B0604030504040204" pitchFamily="34" charset="0"/>
          </a:endParaRPr>
        </a:p>
        <a:p>
          <a:pPr marL="0" lvl="0" indent="0" algn="ctr" defTabSz="889000">
            <a:lnSpc>
              <a:spcPct val="90000"/>
            </a:lnSpc>
            <a:spcBef>
              <a:spcPct val="0"/>
            </a:spcBef>
            <a:spcAft>
              <a:spcPct val="35000"/>
            </a:spcAft>
            <a:buNone/>
          </a:pPr>
          <a:r>
            <a:rPr lang="it-IT" sz="2000" kern="1200" dirty="0">
              <a:latin typeface="Verdana" panose="020B0604030504040204" pitchFamily="34" charset="0"/>
              <a:ea typeface="Verdana" panose="020B0604030504040204" pitchFamily="34" charset="0"/>
            </a:rPr>
            <a:t>- rappresenta i cittadini dell’Unione</a:t>
          </a:r>
        </a:p>
        <a:p>
          <a:pPr marL="0" lvl="0" indent="0" algn="ctr" defTabSz="889000">
            <a:lnSpc>
              <a:spcPct val="90000"/>
            </a:lnSpc>
            <a:spcBef>
              <a:spcPct val="0"/>
            </a:spcBef>
            <a:spcAft>
              <a:spcPct val="35000"/>
            </a:spcAft>
            <a:buNone/>
          </a:pPr>
          <a:r>
            <a:rPr lang="it-IT" sz="2000" kern="1200" dirty="0">
              <a:latin typeface="Verdana" panose="020B0604030504040204" pitchFamily="34" charset="0"/>
              <a:ea typeface="Verdana" panose="020B0604030504040204" pitchFamily="34" charset="0"/>
            </a:rPr>
            <a:t>- esercita la funzione legislativa insieme al Consiglio</a:t>
          </a:r>
        </a:p>
      </dsp:txBody>
      <dsp:txXfrm>
        <a:off x="0" y="115949"/>
        <a:ext cx="4243708" cy="1940676"/>
      </dsp:txXfrm>
    </dsp:sp>
    <dsp:sp modelId="{1501A21B-191E-4C4F-B938-760CB12FF1D2}">
      <dsp:nvSpPr>
        <dsp:cNvPr id="0" name=""/>
        <dsp:cNvSpPr/>
      </dsp:nvSpPr>
      <dsp:spPr>
        <a:xfrm>
          <a:off x="4541749" y="115949"/>
          <a:ext cx="4243708" cy="1940676"/>
        </a:xfrm>
        <a:prstGeom prst="rect">
          <a:avLst/>
        </a:prstGeom>
        <a:solidFill>
          <a:srgbClr val="CC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latin typeface="Verdana" panose="020B0604030504040204" pitchFamily="34" charset="0"/>
              <a:ea typeface="Verdana" panose="020B0604030504040204" pitchFamily="34" charset="0"/>
            </a:rPr>
            <a:t>Consiglio europeo:</a:t>
          </a:r>
        </a:p>
        <a:p>
          <a:pPr marL="0" lvl="0" indent="0" algn="ctr" defTabSz="889000">
            <a:lnSpc>
              <a:spcPct val="90000"/>
            </a:lnSpc>
            <a:spcBef>
              <a:spcPct val="0"/>
            </a:spcBef>
            <a:spcAft>
              <a:spcPct val="35000"/>
            </a:spcAft>
            <a:buNone/>
          </a:pPr>
          <a:r>
            <a:rPr lang="it-IT" sz="2000" kern="1200" dirty="0">
              <a:latin typeface="Verdana" panose="020B0604030504040204" pitchFamily="34" charset="0"/>
              <a:ea typeface="Verdana" panose="020B0604030504040204" pitchFamily="34" charset="0"/>
            </a:rPr>
            <a:t>- capi di Stato o di governo degli SM</a:t>
          </a:r>
        </a:p>
        <a:p>
          <a:pPr marL="0" lvl="0" indent="0" algn="ctr" defTabSz="889000">
            <a:lnSpc>
              <a:spcPct val="90000"/>
            </a:lnSpc>
            <a:spcBef>
              <a:spcPct val="0"/>
            </a:spcBef>
            <a:spcAft>
              <a:spcPct val="35000"/>
            </a:spcAft>
            <a:buNone/>
          </a:pPr>
          <a:r>
            <a:rPr lang="it-IT" sz="2000" kern="1200" dirty="0">
              <a:latin typeface="Verdana" panose="020B0604030504040204" pitchFamily="34" charset="0"/>
              <a:ea typeface="Verdana" panose="020B0604030504040204" pitchFamily="34" charset="0"/>
            </a:rPr>
            <a:t>- organo di indirizzo politico</a:t>
          </a:r>
        </a:p>
      </dsp:txBody>
      <dsp:txXfrm>
        <a:off x="4541749" y="115949"/>
        <a:ext cx="4243708" cy="1940676"/>
      </dsp:txXfrm>
    </dsp:sp>
    <dsp:sp modelId="{6F9ADECF-B39E-4C4F-A6CF-94812F38EB2C}">
      <dsp:nvSpPr>
        <dsp:cNvPr id="0" name=""/>
        <dsp:cNvSpPr/>
      </dsp:nvSpPr>
      <dsp:spPr>
        <a:xfrm>
          <a:off x="4804" y="2352009"/>
          <a:ext cx="4243708" cy="1940676"/>
        </a:xfrm>
        <a:prstGeom prst="rect">
          <a:avLst/>
        </a:prstGeom>
        <a:solidFill>
          <a:schemeClr val="accent1">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latin typeface="Verdana" panose="020B0604030504040204" pitchFamily="34" charset="0"/>
              <a:ea typeface="Verdana" panose="020B0604030504040204" pitchFamily="34" charset="0"/>
            </a:rPr>
            <a:t>Consiglio:</a:t>
          </a:r>
        </a:p>
        <a:p>
          <a:pPr marL="0" lvl="0" indent="0" algn="ctr" defTabSz="889000">
            <a:lnSpc>
              <a:spcPct val="90000"/>
            </a:lnSpc>
            <a:spcBef>
              <a:spcPct val="0"/>
            </a:spcBef>
            <a:spcAft>
              <a:spcPct val="35000"/>
            </a:spcAft>
            <a:buNone/>
          </a:pPr>
          <a:r>
            <a:rPr lang="it-IT" sz="2000" kern="1200" dirty="0">
              <a:latin typeface="Verdana" panose="020B0604030504040204" pitchFamily="34" charset="0"/>
              <a:ea typeface="Verdana" panose="020B0604030504040204" pitchFamily="34" charset="0"/>
            </a:rPr>
            <a:t>- rappresentanti dei governi degli SM</a:t>
          </a:r>
        </a:p>
        <a:p>
          <a:pPr marL="0" lvl="0" indent="0" algn="ctr" defTabSz="889000">
            <a:lnSpc>
              <a:spcPct val="90000"/>
            </a:lnSpc>
            <a:spcBef>
              <a:spcPct val="0"/>
            </a:spcBef>
            <a:spcAft>
              <a:spcPct val="35000"/>
            </a:spcAft>
            <a:buNone/>
          </a:pPr>
          <a:r>
            <a:rPr lang="it-IT" sz="2000" kern="1200" dirty="0">
              <a:latin typeface="Verdana" panose="020B0604030504040204" pitchFamily="34" charset="0"/>
              <a:ea typeface="Verdana" panose="020B0604030504040204" pitchFamily="34" charset="0"/>
            </a:rPr>
            <a:t>- esercita la funzione legislativa insieme al PE</a:t>
          </a:r>
        </a:p>
      </dsp:txBody>
      <dsp:txXfrm>
        <a:off x="4804" y="2352009"/>
        <a:ext cx="4243708" cy="1940676"/>
      </dsp:txXfrm>
    </dsp:sp>
    <dsp:sp modelId="{CA712008-2387-4968-8B85-8EFD6819ADD8}">
      <dsp:nvSpPr>
        <dsp:cNvPr id="0" name=""/>
        <dsp:cNvSpPr/>
      </dsp:nvSpPr>
      <dsp:spPr>
        <a:xfrm>
          <a:off x="4541749" y="2380071"/>
          <a:ext cx="4243708" cy="1940676"/>
        </a:xfrm>
        <a:prstGeom prst="rect">
          <a:avLst/>
        </a:prstGeom>
        <a:solidFill>
          <a:schemeClr val="accent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latin typeface="Verdana" panose="020B0604030504040204" pitchFamily="34" charset="0"/>
              <a:ea typeface="Verdana" panose="020B0604030504040204" pitchFamily="34" charset="0"/>
            </a:rPr>
            <a:t>Commissione:</a:t>
          </a:r>
        </a:p>
        <a:p>
          <a:pPr marL="0" lvl="0" indent="0" algn="ctr" defTabSz="889000">
            <a:lnSpc>
              <a:spcPct val="90000"/>
            </a:lnSpc>
            <a:spcBef>
              <a:spcPct val="0"/>
            </a:spcBef>
            <a:spcAft>
              <a:spcPct val="35000"/>
            </a:spcAft>
            <a:buNone/>
          </a:pPr>
          <a:r>
            <a:rPr lang="it-IT" sz="2000" kern="1200" dirty="0">
              <a:latin typeface="Verdana" panose="020B0604030504040204" pitchFamily="34" charset="0"/>
              <a:ea typeface="Verdana" panose="020B0604030504040204" pitchFamily="34" charset="0"/>
            </a:rPr>
            <a:t>- Agisce nell’interesse generale dell’Unione</a:t>
          </a:r>
        </a:p>
        <a:p>
          <a:pPr marL="0" lvl="0" indent="0" algn="ctr" defTabSz="889000">
            <a:lnSpc>
              <a:spcPct val="90000"/>
            </a:lnSpc>
            <a:spcBef>
              <a:spcPct val="0"/>
            </a:spcBef>
            <a:spcAft>
              <a:spcPct val="35000"/>
            </a:spcAft>
            <a:buNone/>
          </a:pPr>
          <a:r>
            <a:rPr lang="it-IT" sz="2000" kern="1200" dirty="0">
              <a:latin typeface="Verdana" panose="020B0604030504040204" pitchFamily="34" charset="0"/>
              <a:ea typeface="Verdana" panose="020B0604030504040204" pitchFamily="34" charset="0"/>
            </a:rPr>
            <a:t>- potere di iniziativa</a:t>
          </a:r>
        </a:p>
        <a:p>
          <a:pPr marL="0" lvl="0" indent="0" algn="ctr" defTabSz="889000">
            <a:lnSpc>
              <a:spcPct val="90000"/>
            </a:lnSpc>
            <a:spcBef>
              <a:spcPct val="0"/>
            </a:spcBef>
            <a:spcAft>
              <a:spcPct val="35000"/>
            </a:spcAft>
            <a:buNone/>
          </a:pPr>
          <a:r>
            <a:rPr lang="it-IT" sz="2000" kern="1200" dirty="0">
              <a:latin typeface="Verdana" panose="020B0604030504040204" pitchFamily="34" charset="0"/>
              <a:ea typeface="Verdana" panose="020B0604030504040204" pitchFamily="34" charset="0"/>
            </a:rPr>
            <a:t>-  competenze esecutive</a:t>
          </a:r>
        </a:p>
      </dsp:txBody>
      <dsp:txXfrm>
        <a:off x="4541749" y="2380071"/>
        <a:ext cx="4243708" cy="194067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862" cy="495793"/>
          </a:xfrm>
          <a:prstGeom prst="rect">
            <a:avLst/>
          </a:prstGeom>
        </p:spPr>
        <p:txBody>
          <a:bodyPr vert="horz" lIns="88221" tIns="44111" rIns="88221" bIns="44111" rtlCol="0"/>
          <a:lstStyle>
            <a:lvl1pPr algn="l">
              <a:defRPr sz="1200"/>
            </a:lvl1pPr>
          </a:lstStyle>
          <a:p>
            <a:endParaRPr lang="it-IT"/>
          </a:p>
        </p:txBody>
      </p:sp>
      <p:sp>
        <p:nvSpPr>
          <p:cNvPr id="3" name="Segnaposto data 2"/>
          <p:cNvSpPr>
            <a:spLocks noGrp="1"/>
          </p:cNvSpPr>
          <p:nvPr>
            <p:ph type="dt" sz="quarter" idx="1"/>
          </p:nvPr>
        </p:nvSpPr>
        <p:spPr>
          <a:xfrm>
            <a:off x="3850294" y="0"/>
            <a:ext cx="2945862" cy="495793"/>
          </a:xfrm>
          <a:prstGeom prst="rect">
            <a:avLst/>
          </a:prstGeom>
        </p:spPr>
        <p:txBody>
          <a:bodyPr vert="horz" lIns="88221" tIns="44111" rIns="88221" bIns="44111" rtlCol="0"/>
          <a:lstStyle>
            <a:lvl1pPr algn="r">
              <a:defRPr sz="1200"/>
            </a:lvl1pPr>
          </a:lstStyle>
          <a:p>
            <a:fld id="{CC15EF69-7B7F-4E5E-9B70-8CFD519ADBC1}" type="datetimeFigureOut">
              <a:rPr lang="it-IT" smtClean="0"/>
              <a:pPr/>
              <a:t>06/05/2021</a:t>
            </a:fld>
            <a:endParaRPr lang="it-IT"/>
          </a:p>
        </p:txBody>
      </p:sp>
      <p:sp>
        <p:nvSpPr>
          <p:cNvPr id="4" name="Segnaposto piè di pagina 3"/>
          <p:cNvSpPr>
            <a:spLocks noGrp="1"/>
          </p:cNvSpPr>
          <p:nvPr>
            <p:ph type="ftr" sz="quarter" idx="2"/>
          </p:nvPr>
        </p:nvSpPr>
        <p:spPr>
          <a:xfrm>
            <a:off x="0" y="9429305"/>
            <a:ext cx="2945862" cy="495793"/>
          </a:xfrm>
          <a:prstGeom prst="rect">
            <a:avLst/>
          </a:prstGeom>
        </p:spPr>
        <p:txBody>
          <a:bodyPr vert="horz" lIns="88221" tIns="44111" rIns="88221" bIns="44111"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294" y="9429305"/>
            <a:ext cx="2945862" cy="495793"/>
          </a:xfrm>
          <a:prstGeom prst="rect">
            <a:avLst/>
          </a:prstGeom>
        </p:spPr>
        <p:txBody>
          <a:bodyPr vert="horz" lIns="88221" tIns="44111" rIns="88221" bIns="44111" rtlCol="0" anchor="b"/>
          <a:lstStyle>
            <a:lvl1pPr algn="r">
              <a:defRPr sz="1200"/>
            </a:lvl1pPr>
          </a:lstStyle>
          <a:p>
            <a:fld id="{8EF60526-FB89-4A07-8F78-19CE9BD22CC1}" type="slidenum">
              <a:rPr lang="it-IT" smtClean="0"/>
              <a:pPr/>
              <a:t>‹#›</a:t>
            </a:fld>
            <a:endParaRPr lang="it-IT"/>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C897C57-E36C-4A8E-A62D-24421D4AE58D}" type="datetimeFigureOut">
              <a:rPr lang="it-IT" smtClean="0"/>
              <a:pPr/>
              <a:t>06/05/2021</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33ABB7C1-C017-4278-95DD-5D04D00EB58B}" type="slidenum">
              <a:rPr lang="it-IT" smtClean="0"/>
              <a:pPr/>
              <a:t>‹#›</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82629A03-28E8-4DD2-8250-1E512407AA97}" type="datetimeFigureOut">
              <a:rPr lang="it-IT" smtClean="0"/>
              <a:pPr/>
              <a:t>06/05/2021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28D4FF8-4535-47D0-B16C-36BEBF0F5535}" type="slidenum">
              <a:rPr lang="it-IT" smtClean="0"/>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2629A03-28E8-4DD2-8250-1E512407AA97}" type="datetimeFigureOut">
              <a:rPr lang="it-IT" smtClean="0"/>
              <a:pPr/>
              <a:t>06/05/2021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28D4FF8-4535-47D0-B16C-36BEBF0F5535}" type="slidenum">
              <a:rPr lang="it-IT" smtClean="0"/>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2629A03-28E8-4DD2-8250-1E512407AA97}" type="datetimeFigureOut">
              <a:rPr lang="it-IT" smtClean="0"/>
              <a:pPr/>
              <a:t>06/05/2021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28D4FF8-4535-47D0-B16C-36BEBF0F5535}" type="slidenum">
              <a:rPr lang="it-IT" smtClean="0"/>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2629A03-28E8-4DD2-8250-1E512407AA97}" type="datetimeFigureOut">
              <a:rPr lang="it-IT" smtClean="0"/>
              <a:pPr/>
              <a:t>06/05/2021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28D4FF8-4535-47D0-B16C-36BEBF0F5535}" type="slidenum">
              <a:rPr lang="it-IT" smtClean="0"/>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82629A03-28E8-4DD2-8250-1E512407AA97}" type="datetimeFigureOut">
              <a:rPr lang="it-IT" smtClean="0"/>
              <a:pPr/>
              <a:t>06/05/2021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28D4FF8-4535-47D0-B16C-36BEBF0F5535}" type="slidenum">
              <a:rPr lang="it-IT" smtClean="0"/>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82629A03-28E8-4DD2-8250-1E512407AA97}" type="datetimeFigureOut">
              <a:rPr lang="it-IT" smtClean="0"/>
              <a:pPr/>
              <a:t>06/05/2021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28D4FF8-4535-47D0-B16C-36BEBF0F5535}" type="slidenum">
              <a:rPr lang="it-IT" smtClean="0"/>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82629A03-28E8-4DD2-8250-1E512407AA97}" type="datetimeFigureOut">
              <a:rPr lang="it-IT" smtClean="0"/>
              <a:pPr/>
              <a:t>06/05/2021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28D4FF8-4535-47D0-B16C-36BEBF0F5535}" type="slidenum">
              <a:rPr lang="it-IT" smtClean="0"/>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82629A03-28E8-4DD2-8250-1E512407AA97}" type="datetimeFigureOut">
              <a:rPr lang="it-IT" smtClean="0"/>
              <a:pPr/>
              <a:t>06/05/2021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28D4FF8-4535-47D0-B16C-36BEBF0F5535}" type="slidenum">
              <a:rPr lang="it-IT" smtClean="0"/>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2629A03-28E8-4DD2-8250-1E512407AA97}" type="datetimeFigureOut">
              <a:rPr lang="it-IT" smtClean="0"/>
              <a:pPr/>
              <a:t>06/05/2021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28D4FF8-4535-47D0-B16C-36BEBF0F5535}" type="slidenum">
              <a:rPr lang="it-IT" smtClean="0"/>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82629A03-28E8-4DD2-8250-1E512407AA97}" type="datetimeFigureOut">
              <a:rPr lang="it-IT" smtClean="0"/>
              <a:pPr/>
              <a:t>06/05/2021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28D4FF8-4535-47D0-B16C-36BEBF0F5535}" type="slidenum">
              <a:rPr lang="it-IT" smtClean="0"/>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82629A03-28E8-4DD2-8250-1E512407AA97}" type="datetimeFigureOut">
              <a:rPr lang="it-IT" smtClean="0"/>
              <a:pPr/>
              <a:t>06/05/2021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28D4FF8-4535-47D0-B16C-36BEBF0F5535}" type="slidenum">
              <a:rPr lang="it-IT" smtClean="0"/>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629A03-28E8-4DD2-8250-1E512407AA97}" type="datetimeFigureOut">
              <a:rPr lang="it-IT" smtClean="0"/>
              <a:pPr/>
              <a:t>06/05/2021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D4FF8-4535-47D0-B16C-36BEBF0F5535}" type="slidenum">
              <a:rPr lang="it-IT" smtClean="0"/>
              <a:pPr/>
              <a:t>‹#›</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843808" y="6381328"/>
            <a:ext cx="6300192" cy="476672"/>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6" name="Immagine 5" descr="Logo DG Unito.jpg"/>
          <p:cNvPicPr>
            <a:picLocks noChangeAspect="1"/>
          </p:cNvPicPr>
          <p:nvPr/>
        </p:nvPicPr>
        <p:blipFill>
          <a:blip r:embed="rId2" cstate="print"/>
          <a:stretch>
            <a:fillRect/>
          </a:stretch>
        </p:blipFill>
        <p:spPr>
          <a:xfrm>
            <a:off x="107504" y="5839321"/>
            <a:ext cx="2736304" cy="1018679"/>
          </a:xfrm>
          <a:prstGeom prst="rect">
            <a:avLst/>
          </a:prstGeom>
        </p:spPr>
      </p:pic>
      <p:sp>
        <p:nvSpPr>
          <p:cNvPr id="7" name="Rettangolo 6"/>
          <p:cNvSpPr/>
          <p:nvPr/>
        </p:nvSpPr>
        <p:spPr>
          <a:xfrm>
            <a:off x="0" y="-27384"/>
            <a:ext cx="9144000" cy="476672"/>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 name="Titolo 1"/>
          <p:cNvSpPr>
            <a:spLocks noGrp="1"/>
          </p:cNvSpPr>
          <p:nvPr>
            <p:ph type="title"/>
          </p:nvPr>
        </p:nvSpPr>
        <p:spPr>
          <a:xfrm>
            <a:off x="539552" y="2564904"/>
            <a:ext cx="8280920" cy="2664296"/>
          </a:xfrm>
        </p:spPr>
        <p:txBody>
          <a:bodyPr>
            <a:noAutofit/>
          </a:bodyPr>
          <a:lstStyle/>
          <a:p>
            <a:pPr algn="r"/>
            <a:r>
              <a:rPr lang="it-IT" sz="3600" cap="none" dirty="0">
                <a:latin typeface="Garamond" pitchFamily="18" charset="0"/>
              </a:rPr>
              <a:t>Gli strumenti della ripresa tra Unione Europea e interventi statali: il</a:t>
            </a:r>
            <a:br>
              <a:rPr lang="it-IT" sz="3600" cap="none" dirty="0">
                <a:latin typeface="Garamond" pitchFamily="18" charset="0"/>
              </a:rPr>
            </a:br>
            <a:r>
              <a:rPr lang="it-IT" sz="3600" cap="none" dirty="0">
                <a:latin typeface="Garamond" pitchFamily="18" charset="0"/>
              </a:rPr>
              <a:t>Next Generation EU e il Piano Nazionale di Ripresa e Resilienza</a:t>
            </a:r>
          </a:p>
        </p:txBody>
      </p:sp>
      <p:sp>
        <p:nvSpPr>
          <p:cNvPr id="9" name="CasellaDiTesto 8"/>
          <p:cNvSpPr txBox="1"/>
          <p:nvPr/>
        </p:nvSpPr>
        <p:spPr>
          <a:xfrm>
            <a:off x="683568" y="5128736"/>
            <a:ext cx="7992888" cy="892552"/>
          </a:xfrm>
          <a:prstGeom prst="rect">
            <a:avLst/>
          </a:prstGeom>
          <a:noFill/>
        </p:spPr>
        <p:txBody>
          <a:bodyPr wrap="square" rtlCol="0">
            <a:spAutoFit/>
          </a:bodyPr>
          <a:lstStyle/>
          <a:p>
            <a:pPr algn="r"/>
            <a:r>
              <a:rPr lang="it-IT" sz="2600" dirty="0">
                <a:latin typeface="Garamond" pitchFamily="18" charset="0"/>
              </a:rPr>
              <a:t>Alberto Miglio (Università di Torino)</a:t>
            </a:r>
          </a:p>
          <a:p>
            <a:pPr algn="r"/>
            <a:r>
              <a:rPr lang="it-IT" sz="2600" dirty="0">
                <a:latin typeface="Garamond" pitchFamily="18" charset="0"/>
              </a:rPr>
              <a:t>Scuola di cittadinanza – 6 maggio 2021</a:t>
            </a:r>
          </a:p>
        </p:txBody>
      </p:sp>
      <p:pic>
        <p:nvPicPr>
          <p:cNvPr id="3" name="Picture 2">
            <a:extLst>
              <a:ext uri="{FF2B5EF4-FFF2-40B4-BE49-F238E27FC236}">
                <a16:creationId xmlns:a16="http://schemas.microsoft.com/office/drawing/2014/main" id="{084D0D01-85B1-4F55-BF24-F0D62B65E17A}"/>
              </a:ext>
            </a:extLst>
          </p:cNvPr>
          <p:cNvPicPr>
            <a:picLocks noChangeAspect="1"/>
          </p:cNvPicPr>
          <p:nvPr/>
        </p:nvPicPr>
        <p:blipFill>
          <a:blip r:embed="rId3"/>
          <a:stretch>
            <a:fillRect/>
          </a:stretch>
        </p:blipFill>
        <p:spPr>
          <a:xfrm>
            <a:off x="8053312" y="6453336"/>
            <a:ext cx="983184" cy="343992"/>
          </a:xfrm>
          <a:prstGeom prst="rect">
            <a:avLst/>
          </a:prstGeom>
        </p:spPr>
      </p:pic>
    </p:spTree>
    <p:extLst>
      <p:ext uri="{BB962C8B-B14F-4D97-AF65-F5344CB8AC3E}">
        <p14:creationId xmlns:p14="http://schemas.microsoft.com/office/powerpoint/2010/main" val="2795092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843808" y="6381328"/>
            <a:ext cx="6300192" cy="476672"/>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pic>
        <p:nvPicPr>
          <p:cNvPr id="6" name="Immagine 5" descr="Logo DG Unito.jpg"/>
          <p:cNvPicPr>
            <a:picLocks noChangeAspect="1"/>
          </p:cNvPicPr>
          <p:nvPr/>
        </p:nvPicPr>
        <p:blipFill>
          <a:blip r:embed="rId2" cstate="print"/>
          <a:stretch>
            <a:fillRect/>
          </a:stretch>
        </p:blipFill>
        <p:spPr>
          <a:xfrm>
            <a:off x="107504" y="5839321"/>
            <a:ext cx="2736304" cy="1018679"/>
          </a:xfrm>
          <a:prstGeom prst="rect">
            <a:avLst/>
          </a:prstGeom>
        </p:spPr>
      </p:pic>
      <p:sp>
        <p:nvSpPr>
          <p:cNvPr id="7" name="Rettangolo 6"/>
          <p:cNvSpPr/>
          <p:nvPr/>
        </p:nvSpPr>
        <p:spPr>
          <a:xfrm>
            <a:off x="0" y="-27384"/>
            <a:ext cx="9144000" cy="476672"/>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pic>
        <p:nvPicPr>
          <p:cNvPr id="2" name="Segnaposto contenuto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8922" y="1152525"/>
            <a:ext cx="8046156" cy="4525963"/>
          </a:xfrm>
        </p:spPr>
      </p:pic>
    </p:spTree>
    <p:extLst>
      <p:ext uri="{BB962C8B-B14F-4D97-AF65-F5344CB8AC3E}">
        <p14:creationId xmlns:p14="http://schemas.microsoft.com/office/powerpoint/2010/main" val="1831626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843808" y="6381328"/>
            <a:ext cx="6300192" cy="476672"/>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pic>
        <p:nvPicPr>
          <p:cNvPr id="6" name="Immagine 5" descr="Logo DG Unito.jpg"/>
          <p:cNvPicPr>
            <a:picLocks noChangeAspect="1"/>
          </p:cNvPicPr>
          <p:nvPr/>
        </p:nvPicPr>
        <p:blipFill>
          <a:blip r:embed="rId2" cstate="print"/>
          <a:stretch>
            <a:fillRect/>
          </a:stretch>
        </p:blipFill>
        <p:spPr>
          <a:xfrm>
            <a:off x="107504" y="5839321"/>
            <a:ext cx="2736304" cy="1018679"/>
          </a:xfrm>
          <a:prstGeom prst="rect">
            <a:avLst/>
          </a:prstGeom>
        </p:spPr>
      </p:pic>
      <p:sp>
        <p:nvSpPr>
          <p:cNvPr id="7" name="Rettangolo 6"/>
          <p:cNvSpPr/>
          <p:nvPr/>
        </p:nvSpPr>
        <p:spPr>
          <a:xfrm>
            <a:off x="0" y="-27384"/>
            <a:ext cx="9144000" cy="476672"/>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2" name="Titolo 1">
            <a:extLst>
              <a:ext uri="{FF2B5EF4-FFF2-40B4-BE49-F238E27FC236}">
                <a16:creationId xmlns:a16="http://schemas.microsoft.com/office/drawing/2014/main" id="{8D680ED3-7BCE-CB4D-AED5-6E29D875F17D}"/>
              </a:ext>
            </a:extLst>
          </p:cNvPr>
          <p:cNvSpPr>
            <a:spLocks noGrp="1"/>
          </p:cNvSpPr>
          <p:nvPr>
            <p:ph type="title"/>
          </p:nvPr>
        </p:nvSpPr>
        <p:spPr>
          <a:xfrm>
            <a:off x="457200" y="548680"/>
            <a:ext cx="8229600" cy="1143000"/>
          </a:xfrm>
        </p:spPr>
        <p:txBody>
          <a:bodyPr/>
          <a:lstStyle/>
          <a:p>
            <a:r>
              <a:rPr lang="it-IT" dirty="0" err="1">
                <a:latin typeface="Times New Roman" panose="02020603050405020304" pitchFamily="18" charset="0"/>
                <a:cs typeface="Times New Roman" panose="02020603050405020304" pitchFamily="18" charset="0"/>
              </a:rPr>
              <a:t>Next</a:t>
            </a:r>
            <a:r>
              <a:rPr lang="it-IT" dirty="0">
                <a:latin typeface="Times New Roman" panose="02020603050405020304" pitchFamily="18" charset="0"/>
                <a:cs typeface="Times New Roman" panose="02020603050405020304" pitchFamily="18" charset="0"/>
              </a:rPr>
              <a:t> Generation EU</a:t>
            </a:r>
          </a:p>
        </p:txBody>
      </p:sp>
      <p:sp>
        <p:nvSpPr>
          <p:cNvPr id="3" name="Segnaposto contenuto 2"/>
          <p:cNvSpPr>
            <a:spLocks noGrp="1"/>
          </p:cNvSpPr>
          <p:nvPr>
            <p:ph idx="1"/>
          </p:nvPr>
        </p:nvSpPr>
        <p:spPr>
          <a:xfrm>
            <a:off x="457200" y="1916979"/>
            <a:ext cx="8229600" cy="4525963"/>
          </a:xfrm>
        </p:spPr>
        <p:txBody>
          <a:bodyPr>
            <a:normAutofit/>
          </a:bodyPr>
          <a:lstStyle/>
          <a:p>
            <a:r>
              <a:rPr lang="it-IT" dirty="0">
                <a:latin typeface="Times New Roman" panose="02020603050405020304" pitchFamily="18" charset="0"/>
                <a:cs typeface="Times New Roman" panose="02020603050405020304" pitchFamily="18" charset="0"/>
              </a:rPr>
              <a:t>Iniziativa della Francia e della Germania a cui ha fatto seguito la proposta della Commissione a maggio 2020</a:t>
            </a:r>
          </a:p>
          <a:p>
            <a:r>
              <a:rPr lang="it-IT" dirty="0">
                <a:latin typeface="Times New Roman" panose="02020603050405020304" pitchFamily="18" charset="0"/>
                <a:cs typeface="Times New Roman" panose="02020603050405020304" pitchFamily="18" charset="0"/>
              </a:rPr>
              <a:t>Compromesso politico a luglio 2020 (Consiglio europeo)</a:t>
            </a:r>
          </a:p>
          <a:p>
            <a:r>
              <a:rPr lang="it-IT" dirty="0">
                <a:latin typeface="Times New Roman" panose="02020603050405020304" pitchFamily="18" charset="0"/>
                <a:cs typeface="Times New Roman" panose="02020603050405020304" pitchFamily="18" charset="0"/>
              </a:rPr>
              <a:t>Tradotto in atti vincolanti a dicembre 2020</a:t>
            </a:r>
          </a:p>
          <a:p>
            <a:r>
              <a:rPr lang="it-IT" dirty="0">
                <a:latin typeface="Times New Roman" panose="02020603050405020304" pitchFamily="18" charset="0"/>
                <a:cs typeface="Times New Roman" panose="02020603050405020304" pitchFamily="18" charset="0"/>
              </a:rPr>
              <a:t>Risposta ambiziosa alla crisi (solidarietà)</a:t>
            </a:r>
            <a:endParaRPr lang="it-IT" dirty="0"/>
          </a:p>
          <a:p>
            <a:pPr algn="just"/>
            <a:endParaRPr lang="it-IT" dirty="0"/>
          </a:p>
          <a:p>
            <a:pPr algn="just"/>
            <a:endParaRPr lang="it-IT" dirty="0"/>
          </a:p>
        </p:txBody>
      </p:sp>
    </p:spTree>
    <p:extLst>
      <p:ext uri="{BB962C8B-B14F-4D97-AF65-F5344CB8AC3E}">
        <p14:creationId xmlns:p14="http://schemas.microsoft.com/office/powerpoint/2010/main" val="2770732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843808" y="6381328"/>
            <a:ext cx="6300192" cy="476672"/>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pic>
        <p:nvPicPr>
          <p:cNvPr id="6" name="Immagine 5" descr="Logo DG Unito.jpg"/>
          <p:cNvPicPr>
            <a:picLocks noChangeAspect="1"/>
          </p:cNvPicPr>
          <p:nvPr/>
        </p:nvPicPr>
        <p:blipFill>
          <a:blip r:embed="rId2" cstate="print"/>
          <a:stretch>
            <a:fillRect/>
          </a:stretch>
        </p:blipFill>
        <p:spPr>
          <a:xfrm>
            <a:off x="107504" y="5839321"/>
            <a:ext cx="2736304" cy="1018679"/>
          </a:xfrm>
          <a:prstGeom prst="rect">
            <a:avLst/>
          </a:prstGeom>
        </p:spPr>
      </p:pic>
      <p:sp>
        <p:nvSpPr>
          <p:cNvPr id="7" name="Rettangolo 6"/>
          <p:cNvSpPr/>
          <p:nvPr/>
        </p:nvSpPr>
        <p:spPr>
          <a:xfrm>
            <a:off x="0" y="-27384"/>
            <a:ext cx="9144000" cy="476672"/>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2" name="Titolo 1">
            <a:extLst>
              <a:ext uri="{FF2B5EF4-FFF2-40B4-BE49-F238E27FC236}">
                <a16:creationId xmlns:a16="http://schemas.microsoft.com/office/drawing/2014/main" id="{8D680ED3-7BCE-CB4D-AED5-6E29D875F17D}"/>
              </a:ext>
            </a:extLst>
          </p:cNvPr>
          <p:cNvSpPr>
            <a:spLocks noGrp="1"/>
          </p:cNvSpPr>
          <p:nvPr>
            <p:ph type="title"/>
          </p:nvPr>
        </p:nvSpPr>
        <p:spPr>
          <a:xfrm>
            <a:off x="457200" y="548680"/>
            <a:ext cx="8229600" cy="1143000"/>
          </a:xfrm>
        </p:spPr>
        <p:txBody>
          <a:bodyPr>
            <a:normAutofit fontScale="90000"/>
          </a:bodyPr>
          <a:lstStyle/>
          <a:p>
            <a:r>
              <a:rPr lang="it-IT" dirty="0">
                <a:latin typeface="Times New Roman" panose="02020603050405020304" pitchFamily="18" charset="0"/>
                <a:cs typeface="Times New Roman" panose="02020603050405020304" pitchFamily="18" charset="0"/>
              </a:rPr>
              <a:t>La base giuridica del piano Next Generation EU</a:t>
            </a:r>
          </a:p>
        </p:txBody>
      </p:sp>
      <p:sp>
        <p:nvSpPr>
          <p:cNvPr id="3" name="Segnaposto contenuto 2"/>
          <p:cNvSpPr>
            <a:spLocks noGrp="1"/>
          </p:cNvSpPr>
          <p:nvPr>
            <p:ph idx="1"/>
          </p:nvPr>
        </p:nvSpPr>
        <p:spPr>
          <a:xfrm>
            <a:off x="323528" y="1855365"/>
            <a:ext cx="8517632" cy="4525963"/>
          </a:xfrm>
        </p:spPr>
        <p:txBody>
          <a:bodyPr>
            <a:normAutofit fontScale="70000" lnSpcReduction="20000"/>
          </a:bodyPr>
          <a:lstStyle/>
          <a:p>
            <a:pPr>
              <a:lnSpc>
                <a:spcPct val="120000"/>
              </a:lnSpc>
              <a:spcBef>
                <a:spcPts val="1200"/>
              </a:spcBef>
            </a:pPr>
            <a:r>
              <a:rPr lang="it-IT" dirty="0">
                <a:latin typeface="Times New Roman" panose="02020603050405020304" pitchFamily="18" charset="0"/>
                <a:cs typeface="Times New Roman" panose="02020603050405020304" pitchFamily="18" charset="0"/>
              </a:rPr>
              <a:t>Art. 122 TFUE:</a:t>
            </a:r>
          </a:p>
          <a:p>
            <a:pPr marL="0" indent="0">
              <a:lnSpc>
                <a:spcPct val="120000"/>
              </a:lnSpc>
              <a:spcBef>
                <a:spcPts val="1200"/>
              </a:spcBef>
              <a:buNone/>
            </a:pPr>
            <a:r>
              <a:rPr lang="it-IT" dirty="0">
                <a:latin typeface="Times New Roman" panose="02020603050405020304" pitchFamily="18" charset="0"/>
                <a:cs typeface="Times New Roman" panose="02020603050405020304" pitchFamily="18" charset="0"/>
              </a:rPr>
              <a:t>1. … [I]l Consiglio, su proposta della Commissione, può decidere, in uno spirito di solidarietà tra Stati membri, le misure adeguate alla situazione economica, in particolare qualora sorgano gravi difficoltà nell'approvvigionamento di determinati prodotti, in particolare nel settore dell'energia.</a:t>
            </a:r>
          </a:p>
          <a:p>
            <a:pPr marL="0" indent="0">
              <a:lnSpc>
                <a:spcPct val="120000"/>
              </a:lnSpc>
              <a:spcBef>
                <a:spcPts val="1200"/>
              </a:spcBef>
              <a:buNone/>
            </a:pPr>
            <a:r>
              <a:rPr lang="it-IT" dirty="0">
                <a:latin typeface="Times New Roman" panose="02020603050405020304" pitchFamily="18" charset="0"/>
                <a:cs typeface="Times New Roman" panose="02020603050405020304" pitchFamily="18" charset="0"/>
              </a:rPr>
              <a:t>2. Qualora uno Stato membro si trovi in difficoltà o sia seriamente minacciato da gravi difficoltà a causa di calamità naturali o di circostanze eccezionali che sfuggono al suo controllo, il Consiglio, su proposta della Commissione, può concedere a determinate condizioni un’assistenza finanziaria dell'Unione allo Stato membro interessato... </a:t>
            </a:r>
          </a:p>
          <a:p>
            <a:pPr algn="just"/>
            <a:endParaRPr lang="it-IT" dirty="0"/>
          </a:p>
          <a:p>
            <a:pPr algn="just"/>
            <a:endParaRPr lang="it-IT" dirty="0"/>
          </a:p>
        </p:txBody>
      </p:sp>
    </p:spTree>
    <p:extLst>
      <p:ext uri="{BB962C8B-B14F-4D97-AF65-F5344CB8AC3E}">
        <p14:creationId xmlns:p14="http://schemas.microsoft.com/office/powerpoint/2010/main" val="2077644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843808" y="6381328"/>
            <a:ext cx="6300192" cy="476672"/>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pic>
        <p:nvPicPr>
          <p:cNvPr id="6" name="Immagine 5" descr="Logo DG Unito.jpg"/>
          <p:cNvPicPr>
            <a:picLocks noChangeAspect="1"/>
          </p:cNvPicPr>
          <p:nvPr/>
        </p:nvPicPr>
        <p:blipFill>
          <a:blip r:embed="rId2" cstate="print"/>
          <a:stretch>
            <a:fillRect/>
          </a:stretch>
        </p:blipFill>
        <p:spPr>
          <a:xfrm>
            <a:off x="107504" y="5839321"/>
            <a:ext cx="2736304" cy="1018679"/>
          </a:xfrm>
          <a:prstGeom prst="rect">
            <a:avLst/>
          </a:prstGeom>
        </p:spPr>
      </p:pic>
      <p:sp>
        <p:nvSpPr>
          <p:cNvPr id="7" name="Rettangolo 6"/>
          <p:cNvSpPr/>
          <p:nvPr/>
        </p:nvSpPr>
        <p:spPr>
          <a:xfrm>
            <a:off x="0" y="-27384"/>
            <a:ext cx="9144000" cy="476672"/>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2" name="Titolo 1">
            <a:extLst>
              <a:ext uri="{FF2B5EF4-FFF2-40B4-BE49-F238E27FC236}">
                <a16:creationId xmlns:a16="http://schemas.microsoft.com/office/drawing/2014/main" id="{5FFE80E1-631C-9348-9A98-14F2C485DA5B}"/>
              </a:ext>
            </a:extLst>
          </p:cNvPr>
          <p:cNvSpPr>
            <a:spLocks noGrp="1"/>
          </p:cNvSpPr>
          <p:nvPr>
            <p:ph type="title"/>
          </p:nvPr>
        </p:nvSpPr>
        <p:spPr>
          <a:xfrm>
            <a:off x="457200" y="274638"/>
            <a:ext cx="8229600" cy="1786210"/>
          </a:xfrm>
        </p:spPr>
        <p:txBody>
          <a:bodyPr>
            <a:normAutofit/>
          </a:bodyPr>
          <a:lstStyle/>
          <a:p>
            <a:r>
              <a:rPr lang="it-IT" dirty="0">
                <a:latin typeface="Times New Roman" panose="02020603050405020304" pitchFamily="18" charset="0"/>
                <a:cs typeface="Times New Roman" panose="02020603050405020304" pitchFamily="18" charset="0"/>
              </a:rPr>
              <a:t>Rilevante dal punto di vista quantitativo</a:t>
            </a:r>
          </a:p>
        </p:txBody>
      </p:sp>
      <p:sp>
        <p:nvSpPr>
          <p:cNvPr id="3" name="Segnaposto contenuto 2"/>
          <p:cNvSpPr>
            <a:spLocks noGrp="1"/>
          </p:cNvSpPr>
          <p:nvPr>
            <p:ph idx="1"/>
          </p:nvPr>
        </p:nvSpPr>
        <p:spPr>
          <a:xfrm>
            <a:off x="457200" y="2060848"/>
            <a:ext cx="8229600" cy="4065315"/>
          </a:xfrm>
        </p:spPr>
        <p:txBody>
          <a:bodyPr>
            <a:normAutofit lnSpcReduction="10000"/>
          </a:bodyPr>
          <a:lstStyle/>
          <a:p>
            <a:pPr algn="just"/>
            <a:r>
              <a:rPr lang="it-IT" dirty="0">
                <a:latin typeface="Times New Roman" panose="02020603050405020304" pitchFamily="18" charset="0"/>
                <a:cs typeface="Times New Roman" panose="02020603050405020304" pitchFamily="18" charset="0"/>
              </a:rPr>
              <a:t>complessivamente 750 miliardi di euro</a:t>
            </a:r>
          </a:p>
          <a:p>
            <a:pPr algn="just"/>
            <a:r>
              <a:rPr lang="it-IT" dirty="0">
                <a:latin typeface="Times New Roman" panose="02020603050405020304" pitchFamily="18" charset="0"/>
                <a:cs typeface="Times New Roman" panose="02020603050405020304" pitchFamily="18" charset="0"/>
              </a:rPr>
              <a:t>la componente più importante è il c.d. Strumento per la ripresa e la resilienza (672,5 </a:t>
            </a:r>
            <a:r>
              <a:rPr lang="it-IT" dirty="0" err="1">
                <a:latin typeface="Times New Roman" panose="02020603050405020304" pitchFamily="18" charset="0"/>
                <a:cs typeface="Times New Roman" panose="02020603050405020304" pitchFamily="18" charset="0"/>
              </a:rPr>
              <a:t>mld</a:t>
            </a:r>
            <a:r>
              <a:rPr lang="it-IT" dirty="0">
                <a:latin typeface="Times New Roman" panose="02020603050405020304" pitchFamily="18" charset="0"/>
                <a:cs typeface="Times New Roman" panose="02020603050405020304" pitchFamily="18" charset="0"/>
              </a:rPr>
              <a:t>)</a:t>
            </a:r>
          </a:p>
          <a:p>
            <a:pPr lvl="1" algn="just">
              <a:buFontTx/>
              <a:buChar char="-"/>
            </a:pPr>
            <a:r>
              <a:rPr lang="it-IT" dirty="0">
                <a:latin typeface="Times New Roman" panose="02020603050405020304" pitchFamily="18" charset="0"/>
                <a:cs typeface="Times New Roman" panose="02020603050405020304" pitchFamily="18" charset="0"/>
              </a:rPr>
              <a:t>sussidi (fino a 312,5 </a:t>
            </a:r>
            <a:r>
              <a:rPr lang="it-IT" dirty="0" err="1">
                <a:latin typeface="Times New Roman" panose="02020603050405020304" pitchFamily="18" charset="0"/>
                <a:cs typeface="Times New Roman" panose="02020603050405020304" pitchFamily="18" charset="0"/>
              </a:rPr>
              <a:t>mld</a:t>
            </a:r>
            <a:r>
              <a:rPr lang="it-IT" dirty="0">
                <a:latin typeface="Times New Roman" panose="02020603050405020304" pitchFamily="18" charset="0"/>
                <a:cs typeface="Times New Roman" panose="02020603050405020304" pitchFamily="18" charset="0"/>
              </a:rPr>
              <a:t>)</a:t>
            </a:r>
          </a:p>
          <a:p>
            <a:pPr lvl="1" algn="just">
              <a:buFontTx/>
              <a:buChar char="-"/>
            </a:pPr>
            <a:r>
              <a:rPr lang="it-IT" dirty="0">
                <a:latin typeface="Times New Roman" panose="02020603050405020304" pitchFamily="18" charset="0"/>
                <a:cs typeface="Times New Roman" panose="02020603050405020304" pitchFamily="18" charset="0"/>
              </a:rPr>
              <a:t>prestiti (fino a 360 mdl)</a:t>
            </a:r>
          </a:p>
          <a:p>
            <a:pPr algn="just"/>
            <a:r>
              <a:rPr lang="it-IT" dirty="0">
                <a:latin typeface="Times New Roman" panose="02020603050405020304" pitchFamily="18" charset="0"/>
                <a:cs typeface="Times New Roman" panose="02020603050405020304" pitchFamily="18" charset="0"/>
              </a:rPr>
              <a:t>risorse ripartite fra gli Stati membri (all’Italia ca. 200 mld)</a:t>
            </a:r>
          </a:p>
          <a:p>
            <a:pPr algn="just"/>
            <a:endParaRPr lang="it-IT" dirty="0"/>
          </a:p>
        </p:txBody>
      </p:sp>
    </p:spTree>
    <p:extLst>
      <p:ext uri="{BB962C8B-B14F-4D97-AF65-F5344CB8AC3E}">
        <p14:creationId xmlns:p14="http://schemas.microsoft.com/office/powerpoint/2010/main" val="1140452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843808" y="6381328"/>
            <a:ext cx="6300192" cy="476672"/>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pic>
        <p:nvPicPr>
          <p:cNvPr id="6" name="Immagine 5" descr="Logo DG Unito.jpg"/>
          <p:cNvPicPr>
            <a:picLocks noChangeAspect="1"/>
          </p:cNvPicPr>
          <p:nvPr/>
        </p:nvPicPr>
        <p:blipFill>
          <a:blip r:embed="rId2" cstate="print"/>
          <a:stretch>
            <a:fillRect/>
          </a:stretch>
        </p:blipFill>
        <p:spPr>
          <a:xfrm>
            <a:off x="107504" y="5839321"/>
            <a:ext cx="2736304" cy="1018679"/>
          </a:xfrm>
          <a:prstGeom prst="rect">
            <a:avLst/>
          </a:prstGeom>
        </p:spPr>
      </p:pic>
      <p:sp>
        <p:nvSpPr>
          <p:cNvPr id="7" name="Rettangolo 6"/>
          <p:cNvSpPr/>
          <p:nvPr/>
        </p:nvSpPr>
        <p:spPr>
          <a:xfrm>
            <a:off x="0" y="-27384"/>
            <a:ext cx="9144000" cy="476672"/>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pic>
        <p:nvPicPr>
          <p:cNvPr id="9" name="Segnaposto contenuto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23580" y="980728"/>
            <a:ext cx="2361372" cy="4525963"/>
          </a:xfrm>
        </p:spPr>
      </p:pic>
      <p:pic>
        <p:nvPicPr>
          <p:cNvPr id="10" name="Immagin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9568" y="2149477"/>
            <a:ext cx="6048671" cy="2531661"/>
          </a:xfrm>
          <a:prstGeom prst="rect">
            <a:avLst/>
          </a:prstGeom>
        </p:spPr>
      </p:pic>
    </p:spTree>
    <p:extLst>
      <p:ext uri="{BB962C8B-B14F-4D97-AF65-F5344CB8AC3E}">
        <p14:creationId xmlns:p14="http://schemas.microsoft.com/office/powerpoint/2010/main" val="3617705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843808" y="6381328"/>
            <a:ext cx="6300192" cy="476672"/>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pic>
        <p:nvPicPr>
          <p:cNvPr id="6" name="Immagine 5" descr="Logo DG Unito.jpg"/>
          <p:cNvPicPr>
            <a:picLocks noChangeAspect="1"/>
          </p:cNvPicPr>
          <p:nvPr/>
        </p:nvPicPr>
        <p:blipFill>
          <a:blip r:embed="rId2" cstate="print"/>
          <a:stretch>
            <a:fillRect/>
          </a:stretch>
        </p:blipFill>
        <p:spPr>
          <a:xfrm>
            <a:off x="107504" y="5839321"/>
            <a:ext cx="2736304" cy="1018679"/>
          </a:xfrm>
          <a:prstGeom prst="rect">
            <a:avLst/>
          </a:prstGeom>
        </p:spPr>
      </p:pic>
      <p:sp>
        <p:nvSpPr>
          <p:cNvPr id="7" name="Rettangolo 6"/>
          <p:cNvSpPr/>
          <p:nvPr/>
        </p:nvSpPr>
        <p:spPr>
          <a:xfrm>
            <a:off x="0" y="-27384"/>
            <a:ext cx="9144000" cy="476672"/>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2" name="Titolo 1">
            <a:extLst>
              <a:ext uri="{FF2B5EF4-FFF2-40B4-BE49-F238E27FC236}">
                <a16:creationId xmlns:a16="http://schemas.microsoft.com/office/drawing/2014/main" id="{F42127D9-D5B0-8E4B-B264-EBAA3F9BEF84}"/>
              </a:ext>
            </a:extLst>
          </p:cNvPr>
          <p:cNvSpPr>
            <a:spLocks noGrp="1"/>
          </p:cNvSpPr>
          <p:nvPr>
            <p:ph type="title"/>
          </p:nvPr>
        </p:nvSpPr>
        <p:spPr>
          <a:xfrm>
            <a:off x="457200" y="620688"/>
            <a:ext cx="8229600" cy="1368152"/>
          </a:xfrm>
        </p:spPr>
        <p:txBody>
          <a:bodyPr>
            <a:normAutofit fontScale="90000"/>
          </a:bodyPr>
          <a:lstStyle/>
          <a:p>
            <a:r>
              <a:rPr lang="it-IT" dirty="0">
                <a:latin typeface="Times New Roman" panose="02020603050405020304" pitchFamily="18" charset="0"/>
                <a:cs typeface="Times New Roman" panose="02020603050405020304" pitchFamily="18" charset="0"/>
              </a:rPr>
              <a:t>La solidarietà sul lato del finanziamento</a:t>
            </a:r>
          </a:p>
        </p:txBody>
      </p:sp>
      <p:sp>
        <p:nvSpPr>
          <p:cNvPr id="3" name="Segnaposto contenuto 2"/>
          <p:cNvSpPr>
            <a:spLocks noGrp="1"/>
          </p:cNvSpPr>
          <p:nvPr>
            <p:ph idx="1"/>
          </p:nvPr>
        </p:nvSpPr>
        <p:spPr>
          <a:xfrm>
            <a:off x="457200" y="2160240"/>
            <a:ext cx="8229600" cy="3679081"/>
          </a:xfrm>
        </p:spPr>
        <p:txBody>
          <a:bodyPr>
            <a:normAutofit fontScale="92500"/>
          </a:bodyPr>
          <a:lstStyle/>
          <a:p>
            <a:pPr algn="just"/>
            <a:r>
              <a:rPr lang="it-IT" dirty="0">
                <a:latin typeface="Times New Roman" panose="02020603050405020304" pitchFamily="18" charset="0"/>
                <a:cs typeface="Times New Roman" panose="02020603050405020304" pitchFamily="18" charset="0"/>
              </a:rPr>
              <a:t>Il piano è finanziato da prestiti contratti dalla Commissione sui mercati finanziari (2021-2026) – ottimo rating</a:t>
            </a:r>
          </a:p>
          <a:p>
            <a:pPr algn="just"/>
            <a:r>
              <a:rPr lang="it-IT" u="sng" dirty="0">
                <a:latin typeface="Times New Roman" panose="02020603050405020304" pitchFamily="18" charset="0"/>
                <a:cs typeface="Times New Roman" panose="02020603050405020304" pitchFamily="18" charset="0"/>
              </a:rPr>
              <a:t>Debito pubblico comune europeo</a:t>
            </a:r>
            <a:r>
              <a:rPr lang="it-IT" dirty="0">
                <a:latin typeface="Times New Roman" panose="02020603050405020304" pitchFamily="18" charset="0"/>
                <a:cs typeface="Times New Roman" panose="02020603050405020304" pitchFamily="18" charset="0"/>
              </a:rPr>
              <a:t> (temporaneo)</a:t>
            </a:r>
          </a:p>
          <a:p>
            <a:pPr algn="just"/>
            <a:r>
              <a:rPr lang="it-IT" dirty="0">
                <a:latin typeface="Times New Roman" panose="02020603050405020304" pitchFamily="18" charset="0"/>
                <a:cs typeface="Times New Roman" panose="02020603050405020304" pitchFamily="18" charset="0"/>
              </a:rPr>
              <a:t>Prestiti garantiti dal bilancio UE</a:t>
            </a:r>
          </a:p>
          <a:p>
            <a:pPr algn="just"/>
            <a:r>
              <a:rPr lang="it-IT" dirty="0">
                <a:latin typeface="Times New Roman" panose="02020603050405020304" pitchFamily="18" charset="0"/>
                <a:cs typeface="Times New Roman" panose="02020603050405020304" pitchFamily="18" charset="0"/>
              </a:rPr>
              <a:t>Prestiti ripagati mediante introduzione di imposte comuni – verso una </a:t>
            </a:r>
            <a:r>
              <a:rPr lang="it-IT" u="sng" dirty="0">
                <a:latin typeface="Times New Roman" panose="02020603050405020304" pitchFamily="18" charset="0"/>
                <a:cs typeface="Times New Roman" panose="02020603050405020304" pitchFamily="18" charset="0"/>
              </a:rPr>
              <a:t>tassazione europea</a:t>
            </a:r>
            <a:r>
              <a:rPr lang="it-IT"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8441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843808" y="6381328"/>
            <a:ext cx="6300192" cy="476672"/>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pic>
        <p:nvPicPr>
          <p:cNvPr id="6" name="Immagine 5" descr="Logo DG Unito.jpg"/>
          <p:cNvPicPr>
            <a:picLocks noChangeAspect="1"/>
          </p:cNvPicPr>
          <p:nvPr/>
        </p:nvPicPr>
        <p:blipFill>
          <a:blip r:embed="rId2" cstate="print"/>
          <a:stretch>
            <a:fillRect/>
          </a:stretch>
        </p:blipFill>
        <p:spPr>
          <a:xfrm>
            <a:off x="107504" y="5839321"/>
            <a:ext cx="2736304" cy="1018679"/>
          </a:xfrm>
          <a:prstGeom prst="rect">
            <a:avLst/>
          </a:prstGeom>
        </p:spPr>
      </p:pic>
      <p:sp>
        <p:nvSpPr>
          <p:cNvPr id="7" name="Rettangolo 6"/>
          <p:cNvSpPr/>
          <p:nvPr/>
        </p:nvSpPr>
        <p:spPr>
          <a:xfrm>
            <a:off x="0" y="-27384"/>
            <a:ext cx="9144000" cy="476672"/>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2" name="Titolo 1">
            <a:extLst>
              <a:ext uri="{FF2B5EF4-FFF2-40B4-BE49-F238E27FC236}">
                <a16:creationId xmlns:a16="http://schemas.microsoft.com/office/drawing/2014/main" id="{91E9C8BE-4F93-8B42-BEB9-E3B68E379197}"/>
              </a:ext>
            </a:extLst>
          </p:cNvPr>
          <p:cNvSpPr>
            <a:spLocks noGrp="1"/>
          </p:cNvSpPr>
          <p:nvPr>
            <p:ph type="title"/>
          </p:nvPr>
        </p:nvSpPr>
        <p:spPr>
          <a:xfrm>
            <a:off x="457200" y="449288"/>
            <a:ext cx="8229600" cy="1150912"/>
          </a:xfrm>
        </p:spPr>
        <p:txBody>
          <a:bodyPr/>
          <a:lstStyle/>
          <a:p>
            <a:r>
              <a:rPr lang="it-IT" dirty="0">
                <a:latin typeface="Times New Roman" panose="02020603050405020304" pitchFamily="18" charset="0"/>
                <a:cs typeface="Times New Roman" panose="02020603050405020304" pitchFamily="18" charset="0"/>
              </a:rPr>
              <a:t>L’erogazione delle risorse/1</a:t>
            </a:r>
          </a:p>
        </p:txBody>
      </p:sp>
      <p:sp>
        <p:nvSpPr>
          <p:cNvPr id="3" name="Segnaposto contenuto 2"/>
          <p:cNvSpPr>
            <a:spLocks noGrp="1"/>
          </p:cNvSpPr>
          <p:nvPr>
            <p:ph idx="1"/>
          </p:nvPr>
        </p:nvSpPr>
        <p:spPr/>
        <p:txBody>
          <a:bodyPr>
            <a:normAutofit/>
          </a:bodyPr>
          <a:lstStyle/>
          <a:p>
            <a:r>
              <a:rPr lang="it-IT" dirty="0">
                <a:latin typeface="Times New Roman" panose="02020603050405020304" pitchFamily="18" charset="0"/>
                <a:cs typeface="Times New Roman" panose="02020603050405020304" pitchFamily="18" charset="0"/>
              </a:rPr>
              <a:t>Non solo prestiti, ma anche </a:t>
            </a:r>
            <a:r>
              <a:rPr lang="it-IT" u="sng" dirty="0">
                <a:latin typeface="Times New Roman" panose="02020603050405020304" pitchFamily="18" charset="0"/>
                <a:cs typeface="Times New Roman" panose="02020603050405020304" pitchFamily="18" charset="0"/>
              </a:rPr>
              <a:t>sovvenzioni</a:t>
            </a:r>
          </a:p>
          <a:p>
            <a:r>
              <a:rPr lang="it-IT" dirty="0">
                <a:latin typeface="Times New Roman" panose="02020603050405020304" pitchFamily="18" charset="0"/>
                <a:cs typeface="Times New Roman" panose="02020603050405020304" pitchFamily="18" charset="0"/>
              </a:rPr>
              <a:t>Come funziona?</a:t>
            </a:r>
          </a:p>
          <a:p>
            <a:pPr lvl="1"/>
            <a:r>
              <a:rPr lang="it-IT" dirty="0">
                <a:latin typeface="Times New Roman" panose="02020603050405020304" pitchFamily="18" charset="0"/>
                <a:cs typeface="Times New Roman" panose="02020603050405020304" pitchFamily="18" charset="0"/>
              </a:rPr>
              <a:t>Gli Stati membri presentano un piano di ripresa nazionale (entro 30 aprile 2021)</a:t>
            </a:r>
          </a:p>
          <a:p>
            <a:pPr lvl="1"/>
            <a:r>
              <a:rPr lang="it-IT" dirty="0">
                <a:latin typeface="Times New Roman" panose="02020603050405020304" pitchFamily="18" charset="0"/>
                <a:cs typeface="Times New Roman" panose="02020603050405020304" pitchFamily="18" charset="0"/>
              </a:rPr>
              <a:t>Il Piano è valutato dalla Commissione e approvato dal Consiglio a maggioranza qualificata (alcuni volevano l’unanimità)</a:t>
            </a:r>
          </a:p>
          <a:p>
            <a:pPr lvl="1"/>
            <a:r>
              <a:rPr lang="it-IT" dirty="0">
                <a:latin typeface="Times New Roman" panose="02020603050405020304" pitchFamily="18" charset="0"/>
                <a:cs typeface="Times New Roman" panose="02020603050405020304" pitchFamily="18" charset="0"/>
              </a:rPr>
              <a:t>La Commissione monitora l’esecuzione del Piano e può bloccare le </a:t>
            </a:r>
            <a:r>
              <a:rPr lang="it-IT" dirty="0" err="1">
                <a:latin typeface="Times New Roman" panose="02020603050405020304" pitchFamily="18" charset="0"/>
                <a:cs typeface="Times New Roman" panose="02020603050405020304" pitchFamily="18" charset="0"/>
              </a:rPr>
              <a:t>tranches</a:t>
            </a:r>
            <a:r>
              <a:rPr lang="it-IT" dirty="0">
                <a:latin typeface="Times New Roman" panose="02020603050405020304" pitchFamily="18" charset="0"/>
                <a:cs typeface="Times New Roman" panose="02020603050405020304" pitchFamily="18" charset="0"/>
              </a:rPr>
              <a:t> successive</a:t>
            </a:r>
          </a:p>
        </p:txBody>
      </p:sp>
    </p:spTree>
    <p:extLst>
      <p:ext uri="{BB962C8B-B14F-4D97-AF65-F5344CB8AC3E}">
        <p14:creationId xmlns:p14="http://schemas.microsoft.com/office/powerpoint/2010/main" val="3495168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843808" y="6381328"/>
            <a:ext cx="6300192" cy="476672"/>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pic>
        <p:nvPicPr>
          <p:cNvPr id="6" name="Immagine 5" descr="Logo DG Unito.jpg"/>
          <p:cNvPicPr>
            <a:picLocks noChangeAspect="1"/>
          </p:cNvPicPr>
          <p:nvPr/>
        </p:nvPicPr>
        <p:blipFill>
          <a:blip r:embed="rId2" cstate="print"/>
          <a:stretch>
            <a:fillRect/>
          </a:stretch>
        </p:blipFill>
        <p:spPr>
          <a:xfrm>
            <a:off x="107504" y="5839321"/>
            <a:ext cx="2736304" cy="1018679"/>
          </a:xfrm>
          <a:prstGeom prst="rect">
            <a:avLst/>
          </a:prstGeom>
        </p:spPr>
      </p:pic>
      <p:sp>
        <p:nvSpPr>
          <p:cNvPr id="7" name="Rettangolo 6"/>
          <p:cNvSpPr/>
          <p:nvPr/>
        </p:nvSpPr>
        <p:spPr>
          <a:xfrm>
            <a:off x="-11875" y="0"/>
            <a:ext cx="9144000" cy="476672"/>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2" name="Titolo 1">
            <a:extLst>
              <a:ext uri="{FF2B5EF4-FFF2-40B4-BE49-F238E27FC236}">
                <a16:creationId xmlns:a16="http://schemas.microsoft.com/office/drawing/2014/main" id="{91E9C8BE-4F93-8B42-BEB9-E3B68E379197}"/>
              </a:ext>
            </a:extLst>
          </p:cNvPr>
          <p:cNvSpPr>
            <a:spLocks noGrp="1"/>
          </p:cNvSpPr>
          <p:nvPr>
            <p:ph type="title"/>
          </p:nvPr>
        </p:nvSpPr>
        <p:spPr>
          <a:xfrm>
            <a:off x="457200" y="731837"/>
            <a:ext cx="8229600" cy="1150912"/>
          </a:xfrm>
        </p:spPr>
        <p:txBody>
          <a:bodyPr/>
          <a:lstStyle/>
          <a:p>
            <a:r>
              <a:rPr lang="it-IT" dirty="0">
                <a:latin typeface="Times New Roman" panose="02020603050405020304" pitchFamily="18" charset="0"/>
                <a:cs typeface="Times New Roman" panose="02020603050405020304" pitchFamily="18" charset="0"/>
              </a:rPr>
              <a:t>L’erogazione delle risorse/2</a:t>
            </a:r>
          </a:p>
        </p:txBody>
      </p:sp>
      <p:sp>
        <p:nvSpPr>
          <p:cNvPr id="3" name="Segnaposto contenuto 2"/>
          <p:cNvSpPr>
            <a:spLocks noGrp="1"/>
          </p:cNvSpPr>
          <p:nvPr>
            <p:ph idx="1"/>
          </p:nvPr>
        </p:nvSpPr>
        <p:spPr>
          <a:xfrm>
            <a:off x="457200" y="2142207"/>
            <a:ext cx="8229600" cy="3983956"/>
          </a:xfrm>
        </p:spPr>
        <p:txBody>
          <a:bodyPr>
            <a:normAutofit/>
          </a:bodyPr>
          <a:lstStyle/>
          <a:p>
            <a:pPr>
              <a:spcBef>
                <a:spcPts val="1200"/>
              </a:spcBef>
            </a:pPr>
            <a:r>
              <a:rPr lang="it-IT" dirty="0">
                <a:latin typeface="Times New Roman" panose="02020603050405020304" pitchFamily="18" charset="0"/>
                <a:cs typeface="Times New Roman" panose="02020603050405020304" pitchFamily="18" charset="0"/>
              </a:rPr>
              <a:t>No condizionalità nel senso di austerità, ma costruzione di una </a:t>
            </a:r>
            <a:r>
              <a:rPr lang="it-IT" u="sng" dirty="0">
                <a:latin typeface="Times New Roman" panose="02020603050405020304" pitchFamily="18" charset="0"/>
                <a:cs typeface="Times New Roman" panose="02020603050405020304" pitchFamily="18" charset="0"/>
              </a:rPr>
              <a:t>politica economica</a:t>
            </a:r>
            <a:r>
              <a:rPr lang="it-IT" dirty="0">
                <a:latin typeface="Times New Roman" panose="02020603050405020304" pitchFamily="18" charset="0"/>
                <a:cs typeface="Times New Roman" panose="02020603050405020304" pitchFamily="18" charset="0"/>
              </a:rPr>
              <a:t> a livello europeo</a:t>
            </a:r>
          </a:p>
          <a:p>
            <a:pPr>
              <a:spcBef>
                <a:spcPts val="1200"/>
              </a:spcBef>
            </a:pPr>
            <a:r>
              <a:rPr lang="it-IT" dirty="0">
                <a:latin typeface="Times New Roman" panose="02020603050405020304" pitchFamily="18" charset="0"/>
                <a:cs typeface="Times New Roman" panose="02020603050405020304" pitchFamily="18" charset="0"/>
              </a:rPr>
              <a:t>La spesa deve concentrarsi su alcuni investimenti strategici per generare crescita sostenibile (transizione ecologica e digitale)</a:t>
            </a:r>
          </a:p>
        </p:txBody>
      </p:sp>
    </p:spTree>
    <p:extLst>
      <p:ext uri="{BB962C8B-B14F-4D97-AF65-F5344CB8AC3E}">
        <p14:creationId xmlns:p14="http://schemas.microsoft.com/office/powerpoint/2010/main" val="1525698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843808" y="6381328"/>
            <a:ext cx="6300192" cy="476672"/>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pic>
        <p:nvPicPr>
          <p:cNvPr id="6" name="Immagine 5" descr="Logo DG Unito.jpg"/>
          <p:cNvPicPr>
            <a:picLocks noChangeAspect="1"/>
          </p:cNvPicPr>
          <p:nvPr/>
        </p:nvPicPr>
        <p:blipFill>
          <a:blip r:embed="rId2" cstate="print"/>
          <a:stretch>
            <a:fillRect/>
          </a:stretch>
        </p:blipFill>
        <p:spPr>
          <a:xfrm>
            <a:off x="107504" y="5839321"/>
            <a:ext cx="2736304" cy="1018679"/>
          </a:xfrm>
          <a:prstGeom prst="rect">
            <a:avLst/>
          </a:prstGeom>
        </p:spPr>
      </p:pic>
      <p:sp>
        <p:nvSpPr>
          <p:cNvPr id="7" name="Rettangolo 6"/>
          <p:cNvSpPr/>
          <p:nvPr/>
        </p:nvSpPr>
        <p:spPr>
          <a:xfrm>
            <a:off x="0" y="-27384"/>
            <a:ext cx="9144000" cy="476672"/>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pic>
        <p:nvPicPr>
          <p:cNvPr id="2" name="Segnaposto contenuto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8922" y="1042354"/>
            <a:ext cx="8046156" cy="4525963"/>
          </a:xfrm>
        </p:spPr>
      </p:pic>
    </p:spTree>
    <p:extLst>
      <p:ext uri="{BB962C8B-B14F-4D97-AF65-F5344CB8AC3E}">
        <p14:creationId xmlns:p14="http://schemas.microsoft.com/office/powerpoint/2010/main" val="1888208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843808" y="6381328"/>
            <a:ext cx="6300192" cy="476672"/>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pic>
        <p:nvPicPr>
          <p:cNvPr id="6" name="Immagine 5" descr="Logo DG Unito.jpg"/>
          <p:cNvPicPr>
            <a:picLocks noChangeAspect="1"/>
          </p:cNvPicPr>
          <p:nvPr/>
        </p:nvPicPr>
        <p:blipFill>
          <a:blip r:embed="rId2" cstate="print"/>
          <a:stretch>
            <a:fillRect/>
          </a:stretch>
        </p:blipFill>
        <p:spPr>
          <a:xfrm>
            <a:off x="107504" y="5839321"/>
            <a:ext cx="2736304" cy="1018679"/>
          </a:xfrm>
          <a:prstGeom prst="rect">
            <a:avLst/>
          </a:prstGeom>
        </p:spPr>
      </p:pic>
      <p:sp>
        <p:nvSpPr>
          <p:cNvPr id="7" name="Rettangolo 6"/>
          <p:cNvSpPr/>
          <p:nvPr/>
        </p:nvSpPr>
        <p:spPr>
          <a:xfrm>
            <a:off x="0" y="-27384"/>
            <a:ext cx="9144000" cy="476672"/>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2" name="Titolo 1">
            <a:extLst>
              <a:ext uri="{FF2B5EF4-FFF2-40B4-BE49-F238E27FC236}">
                <a16:creationId xmlns:a16="http://schemas.microsoft.com/office/drawing/2014/main" id="{89081D07-A22A-7C4D-9335-D14B1E7B6438}"/>
              </a:ext>
            </a:extLst>
          </p:cNvPr>
          <p:cNvSpPr>
            <a:spLocks noGrp="1"/>
          </p:cNvSpPr>
          <p:nvPr>
            <p:ph type="title"/>
          </p:nvPr>
        </p:nvSpPr>
        <p:spPr/>
        <p:txBody>
          <a:bodyPr/>
          <a:lstStyle/>
          <a:p>
            <a:r>
              <a:rPr lang="it-IT" dirty="0">
                <a:latin typeface="Times New Roman" panose="02020603050405020304" pitchFamily="18" charset="0"/>
                <a:cs typeface="Times New Roman" panose="02020603050405020304" pitchFamily="18" charset="0"/>
              </a:rPr>
              <a:t>Il rispetto dello Stato di diritto</a:t>
            </a:r>
          </a:p>
        </p:txBody>
      </p:sp>
      <p:sp>
        <p:nvSpPr>
          <p:cNvPr id="3" name="Segnaposto contenuto 2"/>
          <p:cNvSpPr>
            <a:spLocks noGrp="1"/>
          </p:cNvSpPr>
          <p:nvPr>
            <p:ph idx="1"/>
          </p:nvPr>
        </p:nvSpPr>
        <p:spPr/>
        <p:txBody>
          <a:bodyPr>
            <a:normAutofit fontScale="92500" lnSpcReduction="10000"/>
          </a:bodyPr>
          <a:lstStyle/>
          <a:p>
            <a:r>
              <a:rPr lang="it-IT" sz="2800" dirty="0">
                <a:latin typeface="Times New Roman" panose="02020603050405020304" pitchFamily="18" charset="0"/>
                <a:cs typeface="Times New Roman" panose="02020603050405020304" pitchFamily="18" charset="0"/>
              </a:rPr>
              <a:t>Questione spinosa che è stata risolta solo a dicembre 2020 (opposizione di Ungheria e Polonia)</a:t>
            </a:r>
          </a:p>
          <a:p>
            <a:endParaRPr lang="it-IT" sz="800" dirty="0">
              <a:latin typeface="Times New Roman" panose="02020603050405020304" pitchFamily="18" charset="0"/>
              <a:cs typeface="Times New Roman" panose="02020603050405020304" pitchFamily="18" charset="0"/>
            </a:endParaRPr>
          </a:p>
          <a:p>
            <a:r>
              <a:rPr lang="it-IT" sz="2800" dirty="0">
                <a:latin typeface="Times New Roman" panose="02020603050405020304" pitchFamily="18" charset="0"/>
                <a:cs typeface="Times New Roman" panose="02020603050405020304" pitchFamily="18" charset="0"/>
              </a:rPr>
              <a:t>Regolamento 2020/2092 relativo a un regime generale di condizionalità per la protezione del bilancio dell’Unione</a:t>
            </a:r>
          </a:p>
          <a:p>
            <a:endParaRPr lang="it-IT" sz="800" dirty="0">
              <a:latin typeface="Times New Roman" panose="02020603050405020304" pitchFamily="18" charset="0"/>
              <a:cs typeface="Times New Roman" panose="02020603050405020304" pitchFamily="18" charset="0"/>
            </a:endParaRPr>
          </a:p>
          <a:p>
            <a:r>
              <a:rPr lang="it-IT" sz="2800" dirty="0">
                <a:latin typeface="Times New Roman" panose="02020603050405020304" pitchFamily="18" charset="0"/>
                <a:cs typeface="Times New Roman" panose="02020603050405020304" pitchFamily="18" charset="0"/>
              </a:rPr>
              <a:t>Possibilità di sospendere le erogazioni dei fondi UE (tutti) in caso di violazioni dello Stato di diritto</a:t>
            </a:r>
          </a:p>
          <a:p>
            <a:pPr lvl="1"/>
            <a:r>
              <a:rPr lang="it-IT" dirty="0">
                <a:latin typeface="Times New Roman" panose="02020603050405020304" pitchFamily="18" charset="0"/>
                <a:cs typeface="Times New Roman" panose="02020603050405020304" pitchFamily="18" charset="0"/>
              </a:rPr>
              <a:t>Sanzione decisa dal Consiglio a </a:t>
            </a:r>
            <a:r>
              <a:rPr lang="it-IT" u="sng" dirty="0">
                <a:latin typeface="Times New Roman" panose="02020603050405020304" pitchFamily="18" charset="0"/>
                <a:cs typeface="Times New Roman" panose="02020603050405020304" pitchFamily="18" charset="0"/>
              </a:rPr>
              <a:t>maggioranza qualificata</a:t>
            </a:r>
          </a:p>
          <a:p>
            <a:endParaRPr lang="it-IT" sz="800" dirty="0">
              <a:latin typeface="Times New Roman" panose="02020603050405020304" pitchFamily="18" charset="0"/>
              <a:cs typeface="Times New Roman" panose="02020603050405020304" pitchFamily="18" charset="0"/>
            </a:endParaRPr>
          </a:p>
          <a:p>
            <a:r>
              <a:rPr lang="it-IT" sz="2800" dirty="0">
                <a:latin typeface="Times New Roman" panose="02020603050405020304" pitchFamily="18" charset="0"/>
                <a:cs typeface="Times New Roman" panose="02020603050405020304" pitchFamily="18" charset="0"/>
              </a:rPr>
              <a:t>Applicazione del regolamento ‘congelata’ per volere del Consiglio europeo</a:t>
            </a:r>
          </a:p>
        </p:txBody>
      </p:sp>
    </p:spTree>
    <p:extLst>
      <p:ext uri="{BB962C8B-B14F-4D97-AF65-F5344CB8AC3E}">
        <p14:creationId xmlns:p14="http://schemas.microsoft.com/office/powerpoint/2010/main" val="1885615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843808" y="6381328"/>
            <a:ext cx="6300192" cy="476672"/>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pic>
        <p:nvPicPr>
          <p:cNvPr id="6" name="Immagine 5" descr="Logo DG Unito.jpg"/>
          <p:cNvPicPr>
            <a:picLocks noChangeAspect="1"/>
          </p:cNvPicPr>
          <p:nvPr/>
        </p:nvPicPr>
        <p:blipFill>
          <a:blip r:embed="rId2" cstate="print"/>
          <a:stretch>
            <a:fillRect/>
          </a:stretch>
        </p:blipFill>
        <p:spPr>
          <a:xfrm>
            <a:off x="107504" y="5839321"/>
            <a:ext cx="2736304" cy="1018679"/>
          </a:xfrm>
          <a:prstGeom prst="rect">
            <a:avLst/>
          </a:prstGeom>
        </p:spPr>
      </p:pic>
      <p:sp>
        <p:nvSpPr>
          <p:cNvPr id="7" name="Rettangolo 6"/>
          <p:cNvSpPr/>
          <p:nvPr/>
        </p:nvSpPr>
        <p:spPr>
          <a:xfrm>
            <a:off x="0" y="-27384"/>
            <a:ext cx="9144000" cy="476672"/>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2" name="Titolo 1">
            <a:extLst>
              <a:ext uri="{FF2B5EF4-FFF2-40B4-BE49-F238E27FC236}">
                <a16:creationId xmlns:a16="http://schemas.microsoft.com/office/drawing/2014/main" id="{D21EE7A0-2339-EF40-95E1-19175C00E816}"/>
              </a:ext>
            </a:extLst>
          </p:cNvPr>
          <p:cNvSpPr>
            <a:spLocks noGrp="1"/>
          </p:cNvSpPr>
          <p:nvPr>
            <p:ph type="title"/>
          </p:nvPr>
        </p:nvSpPr>
        <p:spPr>
          <a:xfrm>
            <a:off x="457200" y="341784"/>
            <a:ext cx="8229600" cy="1143000"/>
          </a:xfrm>
        </p:spPr>
        <p:txBody>
          <a:bodyPr/>
          <a:lstStyle/>
          <a:p>
            <a:r>
              <a:rPr lang="it-IT" dirty="0">
                <a:latin typeface="Times New Roman" panose="02020603050405020304" pitchFamily="18" charset="0"/>
                <a:cs typeface="Times New Roman" panose="02020603050405020304" pitchFamily="18" charset="0"/>
              </a:rPr>
              <a:t>Le istituzioni politiche dell’Unione</a:t>
            </a:r>
          </a:p>
        </p:txBody>
      </p:sp>
      <p:sp>
        <p:nvSpPr>
          <p:cNvPr id="9" name="Content Placeholder 8">
            <a:extLst>
              <a:ext uri="{FF2B5EF4-FFF2-40B4-BE49-F238E27FC236}">
                <a16:creationId xmlns:a16="http://schemas.microsoft.com/office/drawing/2014/main" id="{DEFE67AD-7091-4DAB-8371-BDA51D6248F8}"/>
              </a:ext>
            </a:extLst>
          </p:cNvPr>
          <p:cNvSpPr>
            <a:spLocks noGrp="1"/>
          </p:cNvSpPr>
          <p:nvPr>
            <p:ph idx="1"/>
          </p:nvPr>
        </p:nvSpPr>
        <p:spPr/>
        <p:txBody>
          <a:bodyPr/>
          <a:lstStyle/>
          <a:p>
            <a:endParaRPr lang="it-IT"/>
          </a:p>
        </p:txBody>
      </p:sp>
      <p:graphicFrame>
        <p:nvGraphicFramePr>
          <p:cNvPr id="11" name="Segnaposto contenuto 2">
            <a:extLst>
              <a:ext uri="{FF2B5EF4-FFF2-40B4-BE49-F238E27FC236}">
                <a16:creationId xmlns:a16="http://schemas.microsoft.com/office/drawing/2014/main" id="{94315C41-F817-4B3C-A80B-83C555D41F74}"/>
              </a:ext>
            </a:extLst>
          </p:cNvPr>
          <p:cNvGraphicFramePr>
            <a:graphicFrameLocks/>
          </p:cNvGraphicFramePr>
          <p:nvPr>
            <p:extLst>
              <p:ext uri="{D42A27DB-BD31-4B8C-83A1-F6EECF244321}">
                <p14:modId xmlns:p14="http://schemas.microsoft.com/office/powerpoint/2010/main" val="292527290"/>
              </p:ext>
            </p:extLst>
          </p:nvPr>
        </p:nvGraphicFramePr>
        <p:xfrm>
          <a:off x="161764" y="1424691"/>
          <a:ext cx="8820472" cy="43805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3446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843808" y="6381328"/>
            <a:ext cx="6300192" cy="476672"/>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pic>
        <p:nvPicPr>
          <p:cNvPr id="6" name="Immagine 5" descr="Logo DG Unito.jpg"/>
          <p:cNvPicPr>
            <a:picLocks noChangeAspect="1"/>
          </p:cNvPicPr>
          <p:nvPr/>
        </p:nvPicPr>
        <p:blipFill>
          <a:blip r:embed="rId2" cstate="print"/>
          <a:stretch>
            <a:fillRect/>
          </a:stretch>
        </p:blipFill>
        <p:spPr>
          <a:xfrm>
            <a:off x="107504" y="5839321"/>
            <a:ext cx="2736304" cy="1018679"/>
          </a:xfrm>
          <a:prstGeom prst="rect">
            <a:avLst/>
          </a:prstGeom>
        </p:spPr>
      </p:pic>
      <p:sp>
        <p:nvSpPr>
          <p:cNvPr id="7" name="Rettangolo 6"/>
          <p:cNvSpPr/>
          <p:nvPr/>
        </p:nvSpPr>
        <p:spPr>
          <a:xfrm>
            <a:off x="0" y="-27384"/>
            <a:ext cx="9144000" cy="476672"/>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2" name="Titolo 1"/>
          <p:cNvSpPr>
            <a:spLocks noGrp="1"/>
          </p:cNvSpPr>
          <p:nvPr>
            <p:ph type="title"/>
          </p:nvPr>
        </p:nvSpPr>
        <p:spPr/>
        <p:txBody>
          <a:bodyPr/>
          <a:lstStyle/>
          <a:p>
            <a:pPr algn="ctr"/>
            <a:r>
              <a:rPr lang="it-IT" sz="2400" dirty="0">
                <a:latin typeface="Times New Roman" panose="02020603050405020304" pitchFamily="18" charset="0"/>
                <a:cs typeface="Times New Roman" panose="02020603050405020304" pitchFamily="18" charset="0"/>
              </a:rPr>
              <a:t>Grazie per l’attenzione!</a:t>
            </a:r>
          </a:p>
        </p:txBody>
      </p:sp>
      <p:sp>
        <p:nvSpPr>
          <p:cNvPr id="5" name="Segnaposto immagine 4"/>
          <p:cNvSpPr>
            <a:spLocks noGrp="1"/>
          </p:cNvSpPr>
          <p:nvPr>
            <p:ph type="pic" idx="1"/>
          </p:nvPr>
        </p:nvSpPr>
        <p:spPr/>
      </p:sp>
      <p:sp>
        <p:nvSpPr>
          <p:cNvPr id="8" name="Segnaposto testo 7"/>
          <p:cNvSpPr>
            <a:spLocks noGrp="1"/>
          </p:cNvSpPr>
          <p:nvPr>
            <p:ph type="body" sz="half" idx="2"/>
          </p:nvPr>
        </p:nvSpPr>
        <p:spPr>
          <a:xfrm>
            <a:off x="1792288" y="5605460"/>
            <a:ext cx="5486400" cy="566739"/>
          </a:xfrm>
        </p:spPr>
        <p:txBody>
          <a:bodyPr>
            <a:normAutofit/>
          </a:bodyPr>
          <a:lstStyle/>
          <a:p>
            <a:pPr algn="r"/>
            <a:r>
              <a:rPr lang="it-IT" sz="2000" dirty="0">
                <a:latin typeface="Times New Roman" panose="02020603050405020304" pitchFamily="18" charset="0"/>
                <a:cs typeface="Times New Roman" panose="02020603050405020304" pitchFamily="18" charset="0"/>
              </a:rPr>
              <a:t>alberto.miglio@unito.it</a:t>
            </a:r>
          </a:p>
        </p:txBody>
      </p:sp>
      <p:pic>
        <p:nvPicPr>
          <p:cNvPr id="9" name="Immagine 8" descr="ue faro.jpg"/>
          <p:cNvPicPr>
            <a:picLocks noChangeAspect="1"/>
          </p:cNvPicPr>
          <p:nvPr/>
        </p:nvPicPr>
        <p:blipFill>
          <a:blip r:embed="rId3" cstate="print"/>
          <a:stretch>
            <a:fillRect/>
          </a:stretch>
        </p:blipFill>
        <p:spPr>
          <a:xfrm>
            <a:off x="3204723" y="1690687"/>
            <a:ext cx="2661529" cy="2719388"/>
          </a:xfrm>
          <a:prstGeom prst="rect">
            <a:avLst/>
          </a:prstGeom>
        </p:spPr>
      </p:pic>
    </p:spTree>
    <p:extLst>
      <p:ext uri="{BB962C8B-B14F-4D97-AF65-F5344CB8AC3E}">
        <p14:creationId xmlns:p14="http://schemas.microsoft.com/office/powerpoint/2010/main" val="207834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843808" y="6381328"/>
            <a:ext cx="6300192" cy="476672"/>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pic>
        <p:nvPicPr>
          <p:cNvPr id="6" name="Immagine 5" descr="Logo DG Unito.jpg"/>
          <p:cNvPicPr>
            <a:picLocks noChangeAspect="1"/>
          </p:cNvPicPr>
          <p:nvPr/>
        </p:nvPicPr>
        <p:blipFill>
          <a:blip r:embed="rId2" cstate="print"/>
          <a:stretch>
            <a:fillRect/>
          </a:stretch>
        </p:blipFill>
        <p:spPr>
          <a:xfrm>
            <a:off x="107504" y="5839321"/>
            <a:ext cx="2736304" cy="1018679"/>
          </a:xfrm>
          <a:prstGeom prst="rect">
            <a:avLst/>
          </a:prstGeom>
        </p:spPr>
      </p:pic>
      <p:sp>
        <p:nvSpPr>
          <p:cNvPr id="7" name="Rettangolo 6"/>
          <p:cNvSpPr/>
          <p:nvPr/>
        </p:nvSpPr>
        <p:spPr>
          <a:xfrm>
            <a:off x="0" y="-27384"/>
            <a:ext cx="9144000" cy="476672"/>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2" name="Titolo 1">
            <a:extLst>
              <a:ext uri="{FF2B5EF4-FFF2-40B4-BE49-F238E27FC236}">
                <a16:creationId xmlns:a16="http://schemas.microsoft.com/office/drawing/2014/main" id="{D21EE7A0-2339-EF40-95E1-19175C00E816}"/>
              </a:ext>
            </a:extLst>
          </p:cNvPr>
          <p:cNvSpPr>
            <a:spLocks noGrp="1"/>
          </p:cNvSpPr>
          <p:nvPr>
            <p:ph type="title"/>
          </p:nvPr>
        </p:nvSpPr>
        <p:spPr>
          <a:xfrm>
            <a:off x="251519" y="274638"/>
            <a:ext cx="8686997" cy="1143000"/>
          </a:xfrm>
        </p:spPr>
        <p:txBody>
          <a:bodyPr>
            <a:normAutofit/>
          </a:bodyPr>
          <a:lstStyle/>
          <a:p>
            <a:r>
              <a:rPr lang="it-IT" dirty="0">
                <a:latin typeface="Times New Roman" panose="02020603050405020304" pitchFamily="18" charset="0"/>
                <a:cs typeface="Times New Roman" panose="02020603050405020304" pitchFamily="18" charset="0"/>
              </a:rPr>
              <a:t>Le competenze dell’Unione europea</a:t>
            </a:r>
          </a:p>
        </p:txBody>
      </p:sp>
      <p:sp>
        <p:nvSpPr>
          <p:cNvPr id="3" name="Segnaposto contenuto 2"/>
          <p:cNvSpPr>
            <a:spLocks noGrp="1"/>
          </p:cNvSpPr>
          <p:nvPr>
            <p:ph idx="1"/>
          </p:nvPr>
        </p:nvSpPr>
        <p:spPr/>
        <p:txBody>
          <a:bodyPr>
            <a:normAutofit fontScale="92500" lnSpcReduction="10000"/>
          </a:bodyPr>
          <a:lstStyle/>
          <a:p>
            <a:r>
              <a:rPr lang="it-IT" dirty="0">
                <a:latin typeface="Times New Roman" panose="02020603050405020304" pitchFamily="18" charset="0"/>
                <a:cs typeface="Times New Roman" panose="02020603050405020304" pitchFamily="18" charset="0"/>
              </a:rPr>
              <a:t>L’Unione europea ha competenze limitate (principio di attribuzione)</a:t>
            </a:r>
          </a:p>
          <a:p>
            <a:endParaRPr lang="it-IT" sz="900" dirty="0">
              <a:latin typeface="Times New Roman" panose="02020603050405020304" pitchFamily="18" charset="0"/>
              <a:cs typeface="Times New Roman" panose="02020603050405020304" pitchFamily="18" charset="0"/>
            </a:endParaRPr>
          </a:p>
          <a:p>
            <a:r>
              <a:rPr lang="it-IT" dirty="0">
                <a:latin typeface="Times New Roman" panose="02020603050405020304" pitchFamily="18" charset="0"/>
                <a:cs typeface="Times New Roman" panose="02020603050405020304" pitchFamily="18" charset="0"/>
              </a:rPr>
              <a:t>Politica economica rimane in larga misura competenza degli Stati membri</a:t>
            </a:r>
          </a:p>
          <a:p>
            <a:endParaRPr lang="it-IT" sz="900" dirty="0">
              <a:latin typeface="Times New Roman" panose="02020603050405020304" pitchFamily="18" charset="0"/>
              <a:cs typeface="Times New Roman" panose="02020603050405020304" pitchFamily="18" charset="0"/>
            </a:endParaRPr>
          </a:p>
          <a:p>
            <a:r>
              <a:rPr lang="it-IT" dirty="0">
                <a:latin typeface="Times New Roman" panose="02020603050405020304" pitchFamily="18" charset="0"/>
                <a:cs typeface="Times New Roman" panose="02020603050405020304" pitchFamily="18" charset="0"/>
              </a:rPr>
              <a:t>Invece politica monetaria: competenza esclusiva UE (per Stati membri area euro)</a:t>
            </a:r>
          </a:p>
          <a:p>
            <a:endParaRPr lang="it-IT" sz="900" dirty="0">
              <a:latin typeface="Times New Roman" panose="02020603050405020304" pitchFamily="18" charset="0"/>
              <a:cs typeface="Times New Roman" panose="02020603050405020304" pitchFamily="18" charset="0"/>
            </a:endParaRPr>
          </a:p>
          <a:p>
            <a:r>
              <a:rPr lang="it-IT" dirty="0">
                <a:latin typeface="Times New Roman" panose="02020603050405020304" pitchFamily="18" charset="0"/>
                <a:cs typeface="Times New Roman" panose="02020603050405020304" pitchFamily="18" charset="0"/>
              </a:rPr>
              <a:t>Misure di sostegno all’economia (sussidi, incentivi, sgravi fiscali) adottate dagli Stati membri</a:t>
            </a:r>
          </a:p>
        </p:txBody>
      </p:sp>
    </p:spTree>
    <p:extLst>
      <p:ext uri="{BB962C8B-B14F-4D97-AF65-F5344CB8AC3E}">
        <p14:creationId xmlns:p14="http://schemas.microsoft.com/office/powerpoint/2010/main" val="3812138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843808" y="6381328"/>
            <a:ext cx="6300192" cy="476672"/>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pic>
        <p:nvPicPr>
          <p:cNvPr id="6" name="Immagine 5" descr="Logo DG Unito.jpg"/>
          <p:cNvPicPr>
            <a:picLocks noChangeAspect="1"/>
          </p:cNvPicPr>
          <p:nvPr/>
        </p:nvPicPr>
        <p:blipFill>
          <a:blip r:embed="rId2" cstate="print"/>
          <a:stretch>
            <a:fillRect/>
          </a:stretch>
        </p:blipFill>
        <p:spPr>
          <a:xfrm>
            <a:off x="107504" y="5839321"/>
            <a:ext cx="2736304" cy="1018679"/>
          </a:xfrm>
          <a:prstGeom prst="rect">
            <a:avLst/>
          </a:prstGeom>
        </p:spPr>
      </p:pic>
      <p:sp>
        <p:nvSpPr>
          <p:cNvPr id="7" name="Rettangolo 6"/>
          <p:cNvSpPr/>
          <p:nvPr/>
        </p:nvSpPr>
        <p:spPr>
          <a:xfrm>
            <a:off x="0" y="-27384"/>
            <a:ext cx="9144000" cy="476672"/>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2" name="Titolo 1">
            <a:extLst>
              <a:ext uri="{FF2B5EF4-FFF2-40B4-BE49-F238E27FC236}">
                <a16:creationId xmlns:a16="http://schemas.microsoft.com/office/drawing/2014/main" id="{D21EE7A0-2339-EF40-95E1-19175C00E816}"/>
              </a:ext>
            </a:extLst>
          </p:cNvPr>
          <p:cNvSpPr>
            <a:spLocks noGrp="1"/>
          </p:cNvSpPr>
          <p:nvPr>
            <p:ph type="title"/>
          </p:nvPr>
        </p:nvSpPr>
        <p:spPr>
          <a:xfrm>
            <a:off x="251519" y="274638"/>
            <a:ext cx="8686997" cy="1143000"/>
          </a:xfrm>
        </p:spPr>
        <p:txBody>
          <a:bodyPr>
            <a:normAutofit/>
          </a:bodyPr>
          <a:lstStyle/>
          <a:p>
            <a:r>
              <a:rPr lang="it-IT" dirty="0">
                <a:latin typeface="Times New Roman" panose="02020603050405020304" pitchFamily="18" charset="0"/>
                <a:cs typeface="Times New Roman" panose="02020603050405020304" pitchFamily="18" charset="0"/>
              </a:rPr>
              <a:t>La politica economica/1</a:t>
            </a:r>
          </a:p>
        </p:txBody>
      </p:sp>
      <p:sp>
        <p:nvSpPr>
          <p:cNvPr id="3" name="Segnaposto contenuto 2"/>
          <p:cNvSpPr>
            <a:spLocks noGrp="1"/>
          </p:cNvSpPr>
          <p:nvPr>
            <p:ph idx="1"/>
          </p:nvPr>
        </p:nvSpPr>
        <p:spPr/>
        <p:txBody>
          <a:bodyPr>
            <a:normAutofit fontScale="92500" lnSpcReduction="20000"/>
          </a:bodyPr>
          <a:lstStyle/>
          <a:p>
            <a:pPr>
              <a:spcBef>
                <a:spcPts val="1200"/>
              </a:spcBef>
            </a:pPr>
            <a:r>
              <a:rPr lang="it-IT" dirty="0">
                <a:latin typeface="Times New Roman" panose="02020603050405020304" pitchFamily="18" charset="0"/>
                <a:cs typeface="Times New Roman" panose="02020603050405020304" pitchFamily="18" charset="0"/>
              </a:rPr>
              <a:t>La competenza dell’Unione si limita al </a:t>
            </a:r>
            <a:r>
              <a:rPr lang="it-IT" u="sng" dirty="0">
                <a:latin typeface="Times New Roman" panose="02020603050405020304" pitchFamily="18" charset="0"/>
                <a:cs typeface="Times New Roman" panose="02020603050405020304" pitchFamily="18" charset="0"/>
              </a:rPr>
              <a:t>coordinamento</a:t>
            </a:r>
            <a:r>
              <a:rPr lang="it-IT" dirty="0">
                <a:latin typeface="Times New Roman" panose="02020603050405020304" pitchFamily="18" charset="0"/>
                <a:cs typeface="Times New Roman" panose="02020603050405020304" pitchFamily="18" charset="0"/>
              </a:rPr>
              <a:t> delle politiche economiche nazionali</a:t>
            </a:r>
          </a:p>
          <a:p>
            <a:pPr>
              <a:spcBef>
                <a:spcPts val="1200"/>
              </a:spcBef>
            </a:pPr>
            <a:r>
              <a:rPr lang="it-IT" dirty="0">
                <a:latin typeface="Times New Roman" panose="02020603050405020304" pitchFamily="18" charset="0"/>
                <a:cs typeface="Times New Roman" panose="02020603050405020304" pitchFamily="18" charset="0"/>
              </a:rPr>
              <a:t>Obblighi di coordinamento – il Consiglio elabora “indirizzi di massima” di politica economica (meccanismo fortemente rafforzato nel 2011: “semestre europeo”)</a:t>
            </a:r>
          </a:p>
          <a:p>
            <a:pPr>
              <a:spcBef>
                <a:spcPts val="1200"/>
              </a:spcBef>
            </a:pPr>
            <a:r>
              <a:rPr lang="it-IT" dirty="0">
                <a:latin typeface="Times New Roman" panose="02020603050405020304" pitchFamily="18" charset="0"/>
                <a:cs typeface="Times New Roman" panose="02020603050405020304" pitchFamily="18" charset="0"/>
              </a:rPr>
              <a:t>Vincoli di bilancio (Patto di stabilità e crescita)</a:t>
            </a:r>
          </a:p>
          <a:p>
            <a:pPr>
              <a:spcBef>
                <a:spcPts val="600"/>
              </a:spcBef>
              <a:buFontTx/>
              <a:buChar char="-"/>
            </a:pPr>
            <a:r>
              <a:rPr lang="it-IT" sz="2800" dirty="0">
                <a:latin typeface="Times New Roman" panose="02020603050405020304" pitchFamily="18" charset="0"/>
                <a:cs typeface="Times New Roman" panose="02020603050405020304" pitchFamily="18" charset="0"/>
              </a:rPr>
              <a:t>Rapporto disavanzo/PIL non deve eccedere il 3%</a:t>
            </a:r>
          </a:p>
          <a:p>
            <a:pPr>
              <a:spcBef>
                <a:spcPts val="600"/>
              </a:spcBef>
              <a:buFontTx/>
              <a:buChar char="-"/>
            </a:pPr>
            <a:r>
              <a:rPr lang="it-IT" sz="2800" dirty="0">
                <a:latin typeface="Times New Roman" panose="02020603050405020304" pitchFamily="18" charset="0"/>
                <a:cs typeface="Times New Roman" panose="02020603050405020304" pitchFamily="18" charset="0"/>
              </a:rPr>
              <a:t>Rapporto debito pubblico/PIL non deve eccedere il 60%</a:t>
            </a:r>
          </a:p>
          <a:p>
            <a:pPr>
              <a:spcBef>
                <a:spcPts val="1200"/>
              </a:spcBef>
            </a:pP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2737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843808" y="6381328"/>
            <a:ext cx="6300192" cy="476672"/>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pic>
        <p:nvPicPr>
          <p:cNvPr id="6" name="Immagine 5" descr="Logo DG Unito.jpg"/>
          <p:cNvPicPr>
            <a:picLocks noChangeAspect="1"/>
          </p:cNvPicPr>
          <p:nvPr/>
        </p:nvPicPr>
        <p:blipFill>
          <a:blip r:embed="rId2" cstate="print"/>
          <a:stretch>
            <a:fillRect/>
          </a:stretch>
        </p:blipFill>
        <p:spPr>
          <a:xfrm>
            <a:off x="107504" y="5839321"/>
            <a:ext cx="2736304" cy="1018679"/>
          </a:xfrm>
          <a:prstGeom prst="rect">
            <a:avLst/>
          </a:prstGeom>
        </p:spPr>
      </p:pic>
      <p:sp>
        <p:nvSpPr>
          <p:cNvPr id="7" name="Rettangolo 6"/>
          <p:cNvSpPr/>
          <p:nvPr/>
        </p:nvSpPr>
        <p:spPr>
          <a:xfrm>
            <a:off x="0" y="-27384"/>
            <a:ext cx="9144000" cy="476672"/>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2" name="Titolo 1">
            <a:extLst>
              <a:ext uri="{FF2B5EF4-FFF2-40B4-BE49-F238E27FC236}">
                <a16:creationId xmlns:a16="http://schemas.microsoft.com/office/drawing/2014/main" id="{D21EE7A0-2339-EF40-95E1-19175C00E816}"/>
              </a:ext>
            </a:extLst>
          </p:cNvPr>
          <p:cNvSpPr>
            <a:spLocks noGrp="1"/>
          </p:cNvSpPr>
          <p:nvPr>
            <p:ph type="title"/>
          </p:nvPr>
        </p:nvSpPr>
        <p:spPr>
          <a:xfrm>
            <a:off x="251519" y="413792"/>
            <a:ext cx="8686997" cy="1143000"/>
          </a:xfrm>
        </p:spPr>
        <p:txBody>
          <a:bodyPr>
            <a:normAutofit/>
          </a:bodyPr>
          <a:lstStyle/>
          <a:p>
            <a:r>
              <a:rPr lang="it-IT" dirty="0">
                <a:latin typeface="Times New Roman" panose="02020603050405020304" pitchFamily="18" charset="0"/>
                <a:cs typeface="Times New Roman" panose="02020603050405020304" pitchFamily="18" charset="0"/>
              </a:rPr>
              <a:t>La politica economica/2</a:t>
            </a:r>
          </a:p>
        </p:txBody>
      </p:sp>
      <p:sp>
        <p:nvSpPr>
          <p:cNvPr id="3" name="Segnaposto contenuto 2"/>
          <p:cNvSpPr>
            <a:spLocks noGrp="1"/>
          </p:cNvSpPr>
          <p:nvPr>
            <p:ph idx="1"/>
          </p:nvPr>
        </p:nvSpPr>
        <p:spPr>
          <a:xfrm>
            <a:off x="457200" y="1783357"/>
            <a:ext cx="8229600" cy="4525963"/>
          </a:xfrm>
        </p:spPr>
        <p:txBody>
          <a:bodyPr>
            <a:normAutofit/>
          </a:bodyPr>
          <a:lstStyle/>
          <a:p>
            <a:pPr>
              <a:spcBef>
                <a:spcPts val="1800"/>
              </a:spcBef>
            </a:pPr>
            <a:r>
              <a:rPr lang="it-IT" dirty="0">
                <a:latin typeface="Times New Roman" panose="02020603050405020304" pitchFamily="18" charset="0"/>
                <a:cs typeface="Times New Roman" panose="02020603050405020304" pitchFamily="18" charset="0"/>
              </a:rPr>
              <a:t>Art. 125 TFUE (c.d. clausola di non salvataggio): né l’UE né gli altri Stati membri rispondono dei debiti di uno Stato membro</a:t>
            </a:r>
          </a:p>
          <a:p>
            <a:pPr>
              <a:spcBef>
                <a:spcPts val="1800"/>
              </a:spcBef>
            </a:pPr>
            <a:r>
              <a:rPr lang="it-IT" dirty="0">
                <a:latin typeface="Times New Roman" panose="02020603050405020304" pitchFamily="18" charset="0"/>
                <a:cs typeface="Times New Roman" panose="02020603050405020304" pitchFamily="18" charset="0"/>
              </a:rPr>
              <a:t>Questa norma </a:t>
            </a:r>
            <a:r>
              <a:rPr lang="en-GB" dirty="0">
                <a:latin typeface="Times New Roman" panose="02020603050405020304" pitchFamily="18" charset="0"/>
                <a:ea typeface="Verdana" panose="020B0604030504040204" pitchFamily="34" charset="0"/>
                <a:cs typeface="Times New Roman" panose="02020603050405020304" pitchFamily="18" charset="0"/>
              </a:rPr>
              <a:t>“</a:t>
            </a:r>
            <a:r>
              <a:rPr lang="it-IT" dirty="0">
                <a:latin typeface="Times New Roman" panose="02020603050405020304" pitchFamily="18" charset="0"/>
                <a:ea typeface="Verdana" panose="020B0604030504040204" pitchFamily="34" charset="0"/>
                <a:cs typeface="Times New Roman" panose="02020603050405020304" pitchFamily="18" charset="0"/>
              </a:rPr>
              <a:t>è </a:t>
            </a:r>
            <a:r>
              <a:rPr lang="it-IT" dirty="0" err="1">
                <a:latin typeface="Times New Roman" panose="02020603050405020304" pitchFamily="18" charset="0"/>
                <a:ea typeface="Verdana" panose="020B0604030504040204" pitchFamily="34" charset="0"/>
                <a:cs typeface="Times New Roman" panose="02020603050405020304" pitchFamily="18" charset="0"/>
              </a:rPr>
              <a:t>dirett</a:t>
            </a:r>
            <a:r>
              <a:rPr lang="it-IT" dirty="0">
                <a:latin typeface="Times New Roman" panose="02020603050405020304" pitchFamily="18" charset="0"/>
                <a:ea typeface="Verdana" panose="020B0604030504040204" pitchFamily="34" charset="0"/>
                <a:cs typeface="Times New Roman" panose="02020603050405020304" pitchFamily="18" charset="0"/>
              </a:rPr>
              <a:t>[a] a garantire che gli Stati membri rispettino una politica di bilancio virtuosa</a:t>
            </a:r>
            <a:r>
              <a:rPr lang="en-GB" dirty="0">
                <a:latin typeface="Times New Roman" panose="02020603050405020304" pitchFamily="18" charset="0"/>
                <a:ea typeface="Verdana" panose="020B0604030504040204" pitchFamily="34" charset="0"/>
                <a:cs typeface="Times New Roman" panose="02020603050405020304" pitchFamily="18" charset="0"/>
              </a:rPr>
              <a:t>”</a:t>
            </a:r>
            <a:r>
              <a:rPr lang="it-IT" dirty="0">
                <a:latin typeface="Times New Roman" panose="02020603050405020304" pitchFamily="18" charset="0"/>
                <a:ea typeface="Verdana" panose="020B0604030504040204" pitchFamily="34" charset="0"/>
                <a:cs typeface="Times New Roman" panose="02020603050405020304" pitchFamily="18" charset="0"/>
              </a:rPr>
              <a:t> (Corte di giustizia, </a:t>
            </a:r>
            <a:r>
              <a:rPr lang="it-IT" dirty="0" err="1">
                <a:latin typeface="Times New Roman" panose="02020603050405020304" pitchFamily="18" charset="0"/>
                <a:ea typeface="Verdana" panose="020B0604030504040204" pitchFamily="34" charset="0"/>
                <a:cs typeface="Times New Roman" panose="02020603050405020304" pitchFamily="18" charset="0"/>
              </a:rPr>
              <a:t>sent</a:t>
            </a:r>
            <a:r>
              <a:rPr lang="it-IT" dirty="0">
                <a:latin typeface="Times New Roman" panose="02020603050405020304" pitchFamily="18" charset="0"/>
                <a:ea typeface="Verdana" panose="020B0604030504040204" pitchFamily="34" charset="0"/>
                <a:cs typeface="Times New Roman" panose="02020603050405020304" pitchFamily="18" charset="0"/>
              </a:rPr>
              <a:t>. 27 novembre 2012, causa C-370/12, </a:t>
            </a:r>
            <a:r>
              <a:rPr lang="it-IT" i="1" dirty="0">
                <a:latin typeface="Times New Roman" panose="02020603050405020304" pitchFamily="18" charset="0"/>
                <a:ea typeface="Verdana" panose="020B0604030504040204" pitchFamily="34" charset="0"/>
                <a:cs typeface="Times New Roman" panose="02020603050405020304" pitchFamily="18" charset="0"/>
              </a:rPr>
              <a:t>Pringle</a:t>
            </a:r>
            <a:r>
              <a:rPr lang="it-IT" dirty="0">
                <a:latin typeface="Times New Roman" panose="02020603050405020304" pitchFamily="18" charset="0"/>
                <a:ea typeface="Verdana" panose="020B0604030504040204" pitchFamily="34" charset="0"/>
                <a:cs typeface="Times New Roman" panose="02020603050405020304" pitchFamily="18" charset="0"/>
              </a:rPr>
              <a:t>)</a:t>
            </a:r>
            <a:endParaRPr lang="it-IT" dirty="0">
              <a:latin typeface="Times New Roman" panose="02020603050405020304" pitchFamily="18" charset="0"/>
              <a:cs typeface="Times New Roman" panose="02020603050405020304" pitchFamily="18" charset="0"/>
            </a:endParaRPr>
          </a:p>
          <a:p>
            <a:pPr>
              <a:spcBef>
                <a:spcPts val="1200"/>
              </a:spcBef>
            </a:pP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0071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843808" y="6381328"/>
            <a:ext cx="6300192" cy="476672"/>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pic>
        <p:nvPicPr>
          <p:cNvPr id="6" name="Immagine 5" descr="Logo DG Unito.jpg"/>
          <p:cNvPicPr>
            <a:picLocks noChangeAspect="1"/>
          </p:cNvPicPr>
          <p:nvPr/>
        </p:nvPicPr>
        <p:blipFill>
          <a:blip r:embed="rId2" cstate="print"/>
          <a:stretch>
            <a:fillRect/>
          </a:stretch>
        </p:blipFill>
        <p:spPr>
          <a:xfrm>
            <a:off x="107504" y="5839321"/>
            <a:ext cx="2736304" cy="1018679"/>
          </a:xfrm>
          <a:prstGeom prst="rect">
            <a:avLst/>
          </a:prstGeom>
        </p:spPr>
      </p:pic>
      <p:sp>
        <p:nvSpPr>
          <p:cNvPr id="7" name="Rettangolo 6"/>
          <p:cNvSpPr/>
          <p:nvPr/>
        </p:nvSpPr>
        <p:spPr>
          <a:xfrm>
            <a:off x="0" y="-27384"/>
            <a:ext cx="9144000" cy="476672"/>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2" name="Titolo 1">
            <a:extLst>
              <a:ext uri="{FF2B5EF4-FFF2-40B4-BE49-F238E27FC236}">
                <a16:creationId xmlns:a16="http://schemas.microsoft.com/office/drawing/2014/main" id="{D21EE7A0-2339-EF40-95E1-19175C00E816}"/>
              </a:ext>
            </a:extLst>
          </p:cNvPr>
          <p:cNvSpPr>
            <a:spLocks noGrp="1"/>
          </p:cNvSpPr>
          <p:nvPr>
            <p:ph type="title"/>
          </p:nvPr>
        </p:nvSpPr>
        <p:spPr/>
        <p:txBody>
          <a:bodyPr/>
          <a:lstStyle/>
          <a:p>
            <a:r>
              <a:rPr lang="it-IT" dirty="0">
                <a:latin typeface="Times New Roman" panose="02020603050405020304" pitchFamily="18" charset="0"/>
                <a:cs typeface="Times New Roman" panose="02020603050405020304" pitchFamily="18" charset="0"/>
              </a:rPr>
              <a:t>Le risposte dell’UE alla pandemia</a:t>
            </a:r>
          </a:p>
        </p:txBody>
      </p:sp>
      <p:sp>
        <p:nvSpPr>
          <p:cNvPr id="3" name="Segnaposto contenuto 2"/>
          <p:cNvSpPr>
            <a:spLocks noGrp="1"/>
          </p:cNvSpPr>
          <p:nvPr>
            <p:ph idx="1"/>
          </p:nvPr>
        </p:nvSpPr>
        <p:spPr/>
        <p:txBody>
          <a:bodyPr>
            <a:normAutofit/>
          </a:bodyPr>
          <a:lstStyle/>
          <a:p>
            <a:pPr>
              <a:spcBef>
                <a:spcPts val="1200"/>
              </a:spcBef>
            </a:pPr>
            <a:r>
              <a:rPr lang="it-IT" sz="3000" dirty="0">
                <a:latin typeface="Times New Roman" panose="02020603050405020304" pitchFamily="18" charset="0"/>
                <a:cs typeface="Times New Roman" panose="02020603050405020304" pitchFamily="18" charset="0"/>
              </a:rPr>
              <a:t>Sospensione temporanea del Patto di stabilità e crescita </a:t>
            </a:r>
            <a:r>
              <a:rPr lang="it-IT" sz="3000" dirty="0">
                <a:latin typeface="Times New Roman" panose="02020603050405020304" pitchFamily="18" charset="0"/>
                <a:cs typeface="Times New Roman" panose="02020603050405020304" pitchFamily="18" charset="0"/>
                <a:sym typeface="Wingdings" panose="05000000000000000000" pitchFamily="2" charset="2"/>
              </a:rPr>
              <a:t> gli Stati membri possono indebitarsi fortemente per finanziare la spesa</a:t>
            </a:r>
          </a:p>
          <a:p>
            <a:pPr>
              <a:spcBef>
                <a:spcPts val="1200"/>
              </a:spcBef>
            </a:pPr>
            <a:r>
              <a:rPr lang="it-IT" sz="3000" dirty="0">
                <a:latin typeface="Times New Roman" panose="02020603050405020304" pitchFamily="18" charset="0"/>
                <a:cs typeface="Times New Roman" panose="02020603050405020304" pitchFamily="18" charset="0"/>
              </a:rPr>
              <a:t>Allentamento controllo su aiuti di Stato alle imprese</a:t>
            </a:r>
          </a:p>
          <a:p>
            <a:pPr>
              <a:spcBef>
                <a:spcPts val="1200"/>
              </a:spcBef>
            </a:pPr>
            <a:r>
              <a:rPr lang="it-IT" sz="3000" dirty="0">
                <a:latin typeface="Times New Roman" panose="02020603050405020304" pitchFamily="18" charset="0"/>
                <a:cs typeface="Times New Roman" panose="02020603050405020304" pitchFamily="18" charset="0"/>
              </a:rPr>
              <a:t>Interventi di politica monetaria (BCE)</a:t>
            </a:r>
          </a:p>
          <a:p>
            <a:pPr>
              <a:spcBef>
                <a:spcPts val="1200"/>
              </a:spcBef>
            </a:pPr>
            <a:r>
              <a:rPr lang="it-IT" sz="3000" dirty="0">
                <a:latin typeface="Times New Roman" panose="02020603050405020304" pitchFamily="18" charset="0"/>
                <a:cs typeface="Times New Roman" panose="02020603050405020304" pitchFamily="18" charset="0"/>
              </a:rPr>
              <a:t>Piano SURE (sostegno cassa integrazione)</a:t>
            </a:r>
          </a:p>
          <a:p>
            <a:pPr>
              <a:spcBef>
                <a:spcPts val="1200"/>
              </a:spcBef>
            </a:pPr>
            <a:r>
              <a:rPr lang="it-IT" sz="3000" dirty="0">
                <a:latin typeface="Times New Roman" panose="02020603050405020304" pitchFamily="18" charset="0"/>
                <a:cs typeface="Times New Roman" panose="02020603050405020304" pitchFamily="18" charset="0"/>
              </a:rPr>
              <a:t>Piano Next Generation EU</a:t>
            </a:r>
          </a:p>
        </p:txBody>
      </p:sp>
    </p:spTree>
    <p:extLst>
      <p:ext uri="{BB962C8B-B14F-4D97-AF65-F5344CB8AC3E}">
        <p14:creationId xmlns:p14="http://schemas.microsoft.com/office/powerpoint/2010/main" val="2155948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843808" y="6381328"/>
            <a:ext cx="6300192" cy="476672"/>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pic>
        <p:nvPicPr>
          <p:cNvPr id="6" name="Immagine 5" descr="Logo DG Unito.jpg"/>
          <p:cNvPicPr>
            <a:picLocks noChangeAspect="1"/>
          </p:cNvPicPr>
          <p:nvPr/>
        </p:nvPicPr>
        <p:blipFill>
          <a:blip r:embed="rId2" cstate="print"/>
          <a:stretch>
            <a:fillRect/>
          </a:stretch>
        </p:blipFill>
        <p:spPr>
          <a:xfrm>
            <a:off x="107504" y="5839321"/>
            <a:ext cx="2736304" cy="1018679"/>
          </a:xfrm>
          <a:prstGeom prst="rect">
            <a:avLst/>
          </a:prstGeom>
        </p:spPr>
      </p:pic>
      <p:sp>
        <p:nvSpPr>
          <p:cNvPr id="7" name="Rettangolo 6"/>
          <p:cNvSpPr/>
          <p:nvPr/>
        </p:nvSpPr>
        <p:spPr>
          <a:xfrm>
            <a:off x="0" y="-27384"/>
            <a:ext cx="9144000" cy="476672"/>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2" name="Titolo 1">
            <a:extLst>
              <a:ext uri="{FF2B5EF4-FFF2-40B4-BE49-F238E27FC236}">
                <a16:creationId xmlns:a16="http://schemas.microsoft.com/office/drawing/2014/main" id="{A7335C36-77EA-B744-A63A-E22167279BFA}"/>
              </a:ext>
            </a:extLst>
          </p:cNvPr>
          <p:cNvSpPr>
            <a:spLocks noGrp="1"/>
          </p:cNvSpPr>
          <p:nvPr>
            <p:ph type="title"/>
          </p:nvPr>
        </p:nvSpPr>
        <p:spPr>
          <a:xfrm>
            <a:off x="457200" y="404664"/>
            <a:ext cx="8229600" cy="1224136"/>
          </a:xfrm>
        </p:spPr>
        <p:txBody>
          <a:bodyPr/>
          <a:lstStyle/>
          <a:p>
            <a:r>
              <a:rPr lang="it-IT" dirty="0">
                <a:latin typeface="Times New Roman" panose="02020603050405020304" pitchFamily="18" charset="0"/>
                <a:cs typeface="Times New Roman" panose="02020603050405020304" pitchFamily="18" charset="0"/>
              </a:rPr>
              <a:t>L’intervento della BCE</a:t>
            </a:r>
          </a:p>
        </p:txBody>
      </p:sp>
      <p:sp>
        <p:nvSpPr>
          <p:cNvPr id="3" name="Segnaposto contenuto 2"/>
          <p:cNvSpPr>
            <a:spLocks noGrp="1"/>
          </p:cNvSpPr>
          <p:nvPr>
            <p:ph idx="1"/>
          </p:nvPr>
        </p:nvSpPr>
        <p:spPr>
          <a:xfrm>
            <a:off x="457200" y="1988840"/>
            <a:ext cx="8229600" cy="4121485"/>
          </a:xfrm>
        </p:spPr>
        <p:txBody>
          <a:bodyPr>
            <a:normAutofit fontScale="85000" lnSpcReduction="10000"/>
          </a:bodyPr>
          <a:lstStyle/>
          <a:p>
            <a:pPr>
              <a:lnSpc>
                <a:spcPct val="120000"/>
              </a:lnSpc>
              <a:spcBef>
                <a:spcPts val="1800"/>
              </a:spcBef>
            </a:pPr>
            <a:r>
              <a:rPr lang="it-IT" dirty="0">
                <a:latin typeface="Times New Roman" panose="02020603050405020304" pitchFamily="18" charset="0"/>
                <a:cs typeface="Times New Roman" panose="02020603050405020304" pitchFamily="18" charset="0"/>
              </a:rPr>
              <a:t>Dal 2012 la BCE ha adottato diversi piani di acquisto di titoli di debito per sostenere i mercati finanziari, contrastare la recessione e favorire la ripresa</a:t>
            </a:r>
          </a:p>
          <a:p>
            <a:pPr>
              <a:lnSpc>
                <a:spcPct val="120000"/>
              </a:lnSpc>
              <a:spcBef>
                <a:spcPts val="1800"/>
              </a:spcBef>
            </a:pPr>
            <a:r>
              <a:rPr lang="it-IT" dirty="0">
                <a:latin typeface="Times New Roman" panose="02020603050405020304" pitchFamily="18" charset="0"/>
                <a:cs typeface="Times New Roman" panose="02020603050405020304" pitchFamily="18" charset="0"/>
              </a:rPr>
              <a:t>Dal 2020 Pandemic Emergency </a:t>
            </a:r>
            <a:r>
              <a:rPr lang="it-IT" dirty="0" err="1">
                <a:latin typeface="Times New Roman" panose="02020603050405020304" pitchFamily="18" charset="0"/>
                <a:cs typeface="Times New Roman" panose="02020603050405020304" pitchFamily="18" charset="0"/>
              </a:rPr>
              <a:t>Purchase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Programme</a:t>
            </a:r>
            <a:r>
              <a:rPr lang="it-IT" dirty="0">
                <a:latin typeface="Times New Roman" panose="02020603050405020304" pitchFamily="18" charset="0"/>
                <a:cs typeface="Times New Roman" panose="02020603050405020304" pitchFamily="18" charset="0"/>
              </a:rPr>
              <a:t> (PEPP)</a:t>
            </a:r>
            <a:endParaRPr lang="it-IT" sz="1200" dirty="0">
              <a:latin typeface="Times New Roman" panose="02020603050405020304" pitchFamily="18" charset="0"/>
              <a:cs typeface="Times New Roman" panose="02020603050405020304" pitchFamily="18" charset="0"/>
            </a:endParaRPr>
          </a:p>
          <a:p>
            <a:pPr lvl="1">
              <a:lnSpc>
                <a:spcPct val="120000"/>
              </a:lnSpc>
              <a:spcBef>
                <a:spcPts val="1200"/>
              </a:spcBef>
              <a:buFont typeface="Wingdings" pitchFamily="2" charset="2"/>
              <a:buChar char="§"/>
            </a:pPr>
            <a:r>
              <a:rPr lang="it-IT" dirty="0">
                <a:latin typeface="Times New Roman" panose="02020603050405020304" pitchFamily="18" charset="0"/>
                <a:cs typeface="Times New Roman" panose="02020603050405020304" pitchFamily="18" charset="0"/>
              </a:rPr>
              <a:t>Sostiene il debito pubblico degli Stati membri attraverso interventi sul mercato secondario dei titoli di Stato</a:t>
            </a:r>
            <a:endParaRPr lang="it-IT" sz="800" dirty="0">
              <a:latin typeface="Times New Roman" panose="02020603050405020304" pitchFamily="18" charset="0"/>
              <a:cs typeface="Times New Roman" panose="02020603050405020304" pitchFamily="18" charset="0"/>
            </a:endParaRPr>
          </a:p>
          <a:p>
            <a:pPr lvl="1">
              <a:lnSpc>
                <a:spcPct val="120000"/>
              </a:lnSpc>
              <a:spcBef>
                <a:spcPts val="1200"/>
              </a:spcBef>
              <a:buFont typeface="Wingdings" pitchFamily="2" charset="2"/>
              <a:buChar char="§"/>
            </a:pPr>
            <a:r>
              <a:rPr lang="it-IT" dirty="0">
                <a:latin typeface="Times New Roman" panose="02020603050405020304" pitchFamily="18" charset="0"/>
                <a:cs typeface="Times New Roman" panose="02020603050405020304" pitchFamily="18" charset="0"/>
              </a:rPr>
              <a:t>Marzo 2020 - aprile 2021 oltre 1000 miliardi</a:t>
            </a:r>
          </a:p>
          <a:p>
            <a:pPr marL="0" indent="0" algn="just">
              <a:buNone/>
            </a:pPr>
            <a:endParaRPr lang="it-IT" dirty="0"/>
          </a:p>
        </p:txBody>
      </p:sp>
    </p:spTree>
    <p:extLst>
      <p:ext uri="{BB962C8B-B14F-4D97-AF65-F5344CB8AC3E}">
        <p14:creationId xmlns:p14="http://schemas.microsoft.com/office/powerpoint/2010/main" val="2443124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843808" y="6381328"/>
            <a:ext cx="6300192" cy="476672"/>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pic>
        <p:nvPicPr>
          <p:cNvPr id="6" name="Immagine 5" descr="Logo DG Unito.jpg"/>
          <p:cNvPicPr>
            <a:picLocks noChangeAspect="1"/>
          </p:cNvPicPr>
          <p:nvPr/>
        </p:nvPicPr>
        <p:blipFill>
          <a:blip r:embed="rId2" cstate="print"/>
          <a:stretch>
            <a:fillRect/>
          </a:stretch>
        </p:blipFill>
        <p:spPr>
          <a:xfrm>
            <a:off x="107504" y="5839321"/>
            <a:ext cx="2736304" cy="1018679"/>
          </a:xfrm>
          <a:prstGeom prst="rect">
            <a:avLst/>
          </a:prstGeom>
        </p:spPr>
      </p:pic>
      <p:sp>
        <p:nvSpPr>
          <p:cNvPr id="7" name="Rettangolo 6"/>
          <p:cNvSpPr/>
          <p:nvPr/>
        </p:nvSpPr>
        <p:spPr>
          <a:xfrm>
            <a:off x="0" y="-27384"/>
            <a:ext cx="9144000" cy="476672"/>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2" name="Titolo 1">
            <a:extLst>
              <a:ext uri="{FF2B5EF4-FFF2-40B4-BE49-F238E27FC236}">
                <a16:creationId xmlns:a16="http://schemas.microsoft.com/office/drawing/2014/main" id="{A7335C36-77EA-B744-A63A-E22167279BFA}"/>
              </a:ext>
            </a:extLst>
          </p:cNvPr>
          <p:cNvSpPr>
            <a:spLocks noGrp="1"/>
          </p:cNvSpPr>
          <p:nvPr>
            <p:ph type="title"/>
          </p:nvPr>
        </p:nvSpPr>
        <p:spPr>
          <a:xfrm>
            <a:off x="457200" y="548680"/>
            <a:ext cx="8229600" cy="1224136"/>
          </a:xfrm>
        </p:spPr>
        <p:txBody>
          <a:bodyPr/>
          <a:lstStyle/>
          <a:p>
            <a:r>
              <a:rPr lang="it-IT" dirty="0">
                <a:latin typeface="Times New Roman" panose="02020603050405020304" pitchFamily="18" charset="0"/>
                <a:cs typeface="Times New Roman" panose="02020603050405020304" pitchFamily="18" charset="0"/>
              </a:rPr>
              <a:t>I contrasti tra gli Stati membri</a:t>
            </a:r>
          </a:p>
        </p:txBody>
      </p:sp>
      <p:sp>
        <p:nvSpPr>
          <p:cNvPr id="3" name="Segnaposto contenuto 2"/>
          <p:cNvSpPr>
            <a:spLocks noGrp="1"/>
          </p:cNvSpPr>
          <p:nvPr>
            <p:ph idx="1"/>
          </p:nvPr>
        </p:nvSpPr>
        <p:spPr>
          <a:xfrm>
            <a:off x="457200" y="2132856"/>
            <a:ext cx="8229600" cy="3993307"/>
          </a:xfrm>
        </p:spPr>
        <p:txBody>
          <a:bodyPr>
            <a:normAutofit/>
          </a:bodyPr>
          <a:lstStyle/>
          <a:p>
            <a:pPr>
              <a:spcBef>
                <a:spcPts val="1800"/>
              </a:spcBef>
            </a:pPr>
            <a:r>
              <a:rPr lang="it-IT" dirty="0">
                <a:latin typeface="Times New Roman" panose="02020603050405020304" pitchFamily="18" charset="0"/>
                <a:cs typeface="Times New Roman" panose="02020603050405020304" pitchFamily="18" charset="0"/>
              </a:rPr>
              <a:t>Stati ‘frugali’ sostenevano la necessità di fare ricorso agli strumenti classici di assistenza finanziaria</a:t>
            </a:r>
          </a:p>
          <a:p>
            <a:pPr lvl="1">
              <a:spcBef>
                <a:spcPts val="1800"/>
              </a:spcBef>
              <a:buFont typeface="Wingdings" panose="05000000000000000000" pitchFamily="2" charset="2"/>
              <a:buChar char="§"/>
            </a:pPr>
            <a:r>
              <a:rPr lang="it-IT" dirty="0">
                <a:latin typeface="Times New Roman" panose="02020603050405020304" pitchFamily="18" charset="0"/>
                <a:cs typeface="Times New Roman" panose="02020603050405020304" pitchFamily="18" charset="0"/>
              </a:rPr>
              <a:t>Concessione di prestiti condizionata a riforme strutturali (MES)</a:t>
            </a:r>
            <a:endParaRPr lang="it-IT" sz="1200" dirty="0">
              <a:latin typeface="Times New Roman" panose="02020603050405020304" pitchFamily="18" charset="0"/>
              <a:cs typeface="Times New Roman" panose="02020603050405020304" pitchFamily="18" charset="0"/>
            </a:endParaRPr>
          </a:p>
          <a:p>
            <a:pPr>
              <a:spcBef>
                <a:spcPts val="1800"/>
              </a:spcBef>
            </a:pPr>
            <a:r>
              <a:rPr lang="it-IT" dirty="0">
                <a:latin typeface="Times New Roman" panose="02020603050405020304" pitchFamily="18" charset="0"/>
                <a:cs typeface="Times New Roman" panose="02020603050405020304" pitchFamily="18" charset="0"/>
              </a:rPr>
              <a:t>Opposizione da parte degli altri Stati</a:t>
            </a:r>
          </a:p>
          <a:p>
            <a:pPr>
              <a:spcBef>
                <a:spcPts val="1800"/>
              </a:spcBef>
            </a:pPr>
            <a:endParaRPr lang="it-IT" dirty="0">
              <a:latin typeface="Times New Roman" panose="02020603050405020304" pitchFamily="18" charset="0"/>
              <a:cs typeface="Times New Roman" panose="02020603050405020304" pitchFamily="18" charset="0"/>
            </a:endParaRPr>
          </a:p>
          <a:p>
            <a:pPr marL="0" indent="0" algn="just">
              <a:buNone/>
            </a:pPr>
            <a:endParaRPr lang="it-IT" dirty="0"/>
          </a:p>
        </p:txBody>
      </p:sp>
    </p:spTree>
    <p:extLst>
      <p:ext uri="{BB962C8B-B14F-4D97-AF65-F5344CB8AC3E}">
        <p14:creationId xmlns:p14="http://schemas.microsoft.com/office/powerpoint/2010/main" val="4218620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843808" y="6381328"/>
            <a:ext cx="6300192" cy="476672"/>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pic>
        <p:nvPicPr>
          <p:cNvPr id="6" name="Immagine 5" descr="Logo DG Unito.jpg"/>
          <p:cNvPicPr>
            <a:picLocks noChangeAspect="1"/>
          </p:cNvPicPr>
          <p:nvPr/>
        </p:nvPicPr>
        <p:blipFill>
          <a:blip r:embed="rId2" cstate="print"/>
          <a:stretch>
            <a:fillRect/>
          </a:stretch>
        </p:blipFill>
        <p:spPr>
          <a:xfrm>
            <a:off x="107504" y="5839321"/>
            <a:ext cx="2736304" cy="1018679"/>
          </a:xfrm>
          <a:prstGeom prst="rect">
            <a:avLst/>
          </a:prstGeom>
        </p:spPr>
      </p:pic>
      <p:sp>
        <p:nvSpPr>
          <p:cNvPr id="7" name="Rettangolo 6"/>
          <p:cNvSpPr/>
          <p:nvPr/>
        </p:nvSpPr>
        <p:spPr>
          <a:xfrm>
            <a:off x="0" y="-27384"/>
            <a:ext cx="9144000" cy="476672"/>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2" name="Titolo 1">
            <a:extLst>
              <a:ext uri="{FF2B5EF4-FFF2-40B4-BE49-F238E27FC236}">
                <a16:creationId xmlns:a16="http://schemas.microsoft.com/office/drawing/2014/main" id="{0F9E523F-C3EF-3645-B1A3-0F6B7E0F80F2}"/>
              </a:ext>
            </a:extLst>
          </p:cNvPr>
          <p:cNvSpPr>
            <a:spLocks noGrp="1"/>
          </p:cNvSpPr>
          <p:nvPr>
            <p:ph type="title"/>
          </p:nvPr>
        </p:nvSpPr>
        <p:spPr/>
        <p:txBody>
          <a:bodyPr/>
          <a:lstStyle/>
          <a:p>
            <a:r>
              <a:rPr lang="it-IT" dirty="0">
                <a:latin typeface="Times New Roman" panose="02020603050405020304" pitchFamily="18" charset="0"/>
                <a:cs typeface="Times New Roman" panose="02020603050405020304" pitchFamily="18" charset="0"/>
              </a:rPr>
              <a:t>Il Piano SURE</a:t>
            </a:r>
          </a:p>
        </p:txBody>
      </p:sp>
      <p:sp>
        <p:nvSpPr>
          <p:cNvPr id="3" name="Segnaposto contenuto 2"/>
          <p:cNvSpPr>
            <a:spLocks noGrp="1"/>
          </p:cNvSpPr>
          <p:nvPr>
            <p:ph idx="1"/>
          </p:nvPr>
        </p:nvSpPr>
        <p:spPr/>
        <p:txBody>
          <a:bodyPr>
            <a:normAutofit fontScale="85000" lnSpcReduction="20000"/>
          </a:bodyPr>
          <a:lstStyle/>
          <a:p>
            <a:pPr marL="0" indent="0">
              <a:lnSpc>
                <a:spcPct val="110000"/>
              </a:lnSpc>
              <a:buNone/>
            </a:pPr>
            <a:r>
              <a:rPr lang="en-US" sz="3400" i="1" dirty="0">
                <a:latin typeface="Times New Roman" panose="02020603050405020304" pitchFamily="18" charset="0"/>
                <a:cs typeface="Times New Roman" panose="02020603050405020304" pitchFamily="18" charset="0"/>
              </a:rPr>
              <a:t>Support to mitigate Unemployment Risks in an Emergency</a:t>
            </a:r>
            <a:r>
              <a:rPr lang="en-US" sz="3400" dirty="0">
                <a:latin typeface="Times New Roman" panose="02020603050405020304" pitchFamily="18" charset="0"/>
                <a:cs typeface="Times New Roman" panose="02020603050405020304" pitchFamily="18" charset="0"/>
              </a:rPr>
              <a:t> - </a:t>
            </a:r>
            <a:r>
              <a:rPr lang="it-IT" sz="3400" dirty="0">
                <a:latin typeface="Times New Roman" panose="02020603050405020304" pitchFamily="18" charset="0"/>
                <a:cs typeface="Times New Roman" panose="02020603050405020304" pitchFamily="18" charset="0"/>
              </a:rPr>
              <a:t>Piano di sostegno agli ammortizzatori sociali nazionali (cassa integrazione)</a:t>
            </a:r>
          </a:p>
          <a:p>
            <a:pPr>
              <a:lnSpc>
                <a:spcPct val="110000"/>
              </a:lnSpc>
            </a:pPr>
            <a:endParaRPr lang="it-IT" sz="2400" dirty="0">
              <a:latin typeface="Times New Roman" panose="02020603050405020304" pitchFamily="18" charset="0"/>
              <a:cs typeface="Times New Roman" panose="02020603050405020304" pitchFamily="18" charset="0"/>
            </a:endParaRPr>
          </a:p>
          <a:p>
            <a:pPr>
              <a:lnSpc>
                <a:spcPct val="110000"/>
              </a:lnSpc>
              <a:spcAft>
                <a:spcPts val="300"/>
              </a:spcAft>
            </a:pPr>
            <a:r>
              <a:rPr lang="it-IT" sz="3400" dirty="0">
                <a:latin typeface="Times New Roman" panose="02020603050405020304" pitchFamily="18" charset="0"/>
                <a:cs typeface="Times New Roman" panose="02020603050405020304" pitchFamily="18" charset="0"/>
              </a:rPr>
              <a:t>Approvato nel maggio 2020</a:t>
            </a:r>
          </a:p>
          <a:p>
            <a:pPr>
              <a:lnSpc>
                <a:spcPct val="110000"/>
              </a:lnSpc>
              <a:spcAft>
                <a:spcPts val="300"/>
              </a:spcAft>
            </a:pPr>
            <a:r>
              <a:rPr lang="it-IT" sz="3400" dirty="0">
                <a:latin typeface="Times New Roman" panose="02020603050405020304" pitchFamily="18" charset="0"/>
                <a:cs typeface="Times New Roman" panose="02020603050405020304" pitchFamily="18" charset="0"/>
              </a:rPr>
              <a:t>Fino a 100 miliardi, oltre 75 mld già erogati agli Stati membri</a:t>
            </a:r>
          </a:p>
          <a:p>
            <a:pPr>
              <a:lnSpc>
                <a:spcPct val="110000"/>
              </a:lnSpc>
              <a:spcAft>
                <a:spcPts val="300"/>
              </a:spcAft>
            </a:pPr>
            <a:r>
              <a:rPr lang="it-IT" sz="3400" dirty="0">
                <a:latin typeface="Times New Roman" panose="02020603050405020304" pitchFamily="18" charset="0"/>
                <a:cs typeface="Times New Roman" panose="02020603050405020304" pitchFamily="18" charset="0"/>
              </a:rPr>
              <a:t>Fondi erogati agli Stati membri dalla Commissione, finanziati mediante prestiti contratti sui mercati finanziari (</a:t>
            </a:r>
            <a:r>
              <a:rPr lang="it-IT" sz="3400" i="1" dirty="0">
                <a:latin typeface="Times New Roman" panose="02020603050405020304" pitchFamily="18" charset="0"/>
                <a:cs typeface="Times New Roman" panose="02020603050405020304" pitchFamily="18" charset="0"/>
              </a:rPr>
              <a:t>social bonds</a:t>
            </a:r>
            <a:r>
              <a:rPr lang="it-IT" sz="3400" dirty="0">
                <a:latin typeface="Times New Roman" panose="02020603050405020304" pitchFamily="18" charset="0"/>
                <a:cs typeface="Times New Roman" panose="02020603050405020304" pitchFamily="18" charset="0"/>
              </a:rPr>
              <a:t>)</a:t>
            </a:r>
          </a:p>
          <a:p>
            <a:pPr algn="just">
              <a:lnSpc>
                <a:spcPct val="110000"/>
              </a:lnSpc>
            </a:pPr>
            <a:endParaRPr lang="it-IT" dirty="0"/>
          </a:p>
          <a:p>
            <a:pPr algn="just"/>
            <a:endParaRPr lang="it-IT" dirty="0"/>
          </a:p>
          <a:p>
            <a:pPr algn="just"/>
            <a:endParaRPr lang="it-IT" dirty="0"/>
          </a:p>
          <a:p>
            <a:pPr algn="just"/>
            <a:endParaRPr lang="it-IT" dirty="0"/>
          </a:p>
          <a:p>
            <a:pPr algn="just"/>
            <a:endParaRPr lang="it-IT" dirty="0"/>
          </a:p>
        </p:txBody>
      </p:sp>
    </p:spTree>
    <p:extLst>
      <p:ext uri="{BB962C8B-B14F-4D97-AF65-F5344CB8AC3E}">
        <p14:creationId xmlns:p14="http://schemas.microsoft.com/office/powerpoint/2010/main" val="76480610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{A4ED1189-FEE8-7444-97BE-638E76C943F6}tf10001070</Template>
  <TotalTime>22698</TotalTime>
  <Words>965</Words>
  <Application>Microsoft Office PowerPoint</Application>
  <PresentationFormat>On-screen Show (4:3)</PresentationFormat>
  <Paragraphs>98</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Garamond</vt:lpstr>
      <vt:lpstr>Times New Roman</vt:lpstr>
      <vt:lpstr>Verdana</vt:lpstr>
      <vt:lpstr>Wingdings</vt:lpstr>
      <vt:lpstr>Tema di Office</vt:lpstr>
      <vt:lpstr>Gli strumenti della ripresa tra Unione Europea e interventi statali: il Next Generation EU e il Piano Nazionale di Ripresa e Resilienza</vt:lpstr>
      <vt:lpstr>Le istituzioni politiche dell’Unione</vt:lpstr>
      <vt:lpstr>Le competenze dell’Unione europea</vt:lpstr>
      <vt:lpstr>La politica economica/1</vt:lpstr>
      <vt:lpstr>La politica economica/2</vt:lpstr>
      <vt:lpstr>Le risposte dell’UE alla pandemia</vt:lpstr>
      <vt:lpstr>L’intervento della BCE</vt:lpstr>
      <vt:lpstr>I contrasti tra gli Stati membri</vt:lpstr>
      <vt:lpstr>Il Piano SURE</vt:lpstr>
      <vt:lpstr>PowerPoint Presentation</vt:lpstr>
      <vt:lpstr>Next Generation EU</vt:lpstr>
      <vt:lpstr>La base giuridica del piano Next Generation EU</vt:lpstr>
      <vt:lpstr>Rilevante dal punto di vista quantitativo</vt:lpstr>
      <vt:lpstr>PowerPoint Presentation</vt:lpstr>
      <vt:lpstr>La solidarietà sul lato del finanziamento</vt:lpstr>
      <vt:lpstr>L’erogazione delle risorse/1</vt:lpstr>
      <vt:lpstr>L’erogazione delle risorse/2</vt:lpstr>
      <vt:lpstr>PowerPoint Presentation</vt:lpstr>
      <vt:lpstr>Il rispetto dello Stato di diritto</vt:lpstr>
      <vt:lpstr>Grazie per l’attenzione!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Federica</dc:creator>
  <cp:lastModifiedBy>Alberto Miglio</cp:lastModifiedBy>
  <cp:revision>169</cp:revision>
  <dcterms:created xsi:type="dcterms:W3CDTF">2017-08-19T13:10:10Z</dcterms:created>
  <dcterms:modified xsi:type="dcterms:W3CDTF">2021-05-06T05:51:34Z</dcterms:modified>
</cp:coreProperties>
</file>