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3"/>
  </p:notesMasterIdLst>
  <p:sldIdLst>
    <p:sldId id="257" r:id="rId2"/>
    <p:sldId id="284" r:id="rId3"/>
    <p:sldId id="342" r:id="rId4"/>
    <p:sldId id="343" r:id="rId5"/>
    <p:sldId id="341" r:id="rId6"/>
    <p:sldId id="258" r:id="rId7"/>
    <p:sldId id="310" r:id="rId8"/>
    <p:sldId id="311" r:id="rId9"/>
    <p:sldId id="344" r:id="rId10"/>
    <p:sldId id="312" r:id="rId11"/>
    <p:sldId id="301" r:id="rId12"/>
    <p:sldId id="313" r:id="rId13"/>
    <p:sldId id="314" r:id="rId14"/>
    <p:sldId id="315" r:id="rId15"/>
    <p:sldId id="316" r:id="rId16"/>
    <p:sldId id="347" r:id="rId17"/>
    <p:sldId id="346" r:id="rId18"/>
    <p:sldId id="354" r:id="rId19"/>
    <p:sldId id="349" r:id="rId20"/>
    <p:sldId id="350" r:id="rId21"/>
    <p:sldId id="351" r:id="rId22"/>
    <p:sldId id="348" r:id="rId23"/>
    <p:sldId id="357" r:id="rId24"/>
    <p:sldId id="352" r:id="rId25"/>
    <p:sldId id="317" r:id="rId26"/>
    <p:sldId id="318" r:id="rId27"/>
    <p:sldId id="353" r:id="rId28"/>
    <p:sldId id="319" r:id="rId29"/>
    <p:sldId id="320" r:id="rId30"/>
    <p:sldId id="321" r:id="rId31"/>
    <p:sldId id="322" r:id="rId32"/>
    <p:sldId id="328" r:id="rId33"/>
    <p:sldId id="326" r:id="rId34"/>
    <p:sldId id="325" r:id="rId35"/>
    <p:sldId id="324" r:id="rId36"/>
    <p:sldId id="327" r:id="rId37"/>
    <p:sldId id="329" r:id="rId38"/>
    <p:sldId id="355" r:id="rId39"/>
    <p:sldId id="356" r:id="rId40"/>
    <p:sldId id="358" r:id="rId41"/>
    <p:sldId id="330" r:id="rId42"/>
    <p:sldId id="331" r:id="rId43"/>
    <p:sldId id="332" r:id="rId44"/>
    <p:sldId id="333" r:id="rId45"/>
    <p:sldId id="334" r:id="rId46"/>
    <p:sldId id="335" r:id="rId47"/>
    <p:sldId id="336" r:id="rId48"/>
    <p:sldId id="337" r:id="rId49"/>
    <p:sldId id="338" r:id="rId50"/>
    <p:sldId id="339" r:id="rId51"/>
    <p:sldId id="340" r:id="rId52"/>
  </p:sldIdLst>
  <p:sldSz cx="12192000" cy="6858000"/>
  <p:notesSz cx="6724650" cy="97742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5226" autoAdjust="0"/>
  </p:normalViewPr>
  <p:slideViewPr>
    <p:cSldViewPr snapToGrid="0">
      <p:cViewPr varScale="1">
        <p:scale>
          <a:sx n="108" d="100"/>
          <a:sy n="108" d="100"/>
        </p:scale>
        <p:origin x="714" y="114"/>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microsoft.com/office/2016/11/relationships/changesInfo" Target="changesInfos/changesInfo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olito Maria Teresa" userId="db845a31-b68d-4eea-82c0-b1d5be434f89" providerId="ADAL" clId="{5BD85E7B-93E7-49D1-B3A4-0C409C688208}"/>
    <pc:docChg chg="custSel modSld">
      <pc:chgData name="Polito Maria Teresa" userId="db845a31-b68d-4eea-82c0-b1d5be434f89" providerId="ADAL" clId="{5BD85E7B-93E7-49D1-B3A4-0C409C688208}" dt="2024-02-11T17:39:16.592" v="247" actId="20577"/>
      <pc:docMkLst>
        <pc:docMk/>
      </pc:docMkLst>
      <pc:sldChg chg="modSp mod">
        <pc:chgData name="Polito Maria Teresa" userId="db845a31-b68d-4eea-82c0-b1d5be434f89" providerId="ADAL" clId="{5BD85E7B-93E7-49D1-B3A4-0C409C688208}" dt="2024-02-11T17:13:54.783" v="242" actId="20577"/>
        <pc:sldMkLst>
          <pc:docMk/>
          <pc:sldMk cId="2579584332" sldId="322"/>
        </pc:sldMkLst>
        <pc:spChg chg="mod">
          <ac:chgData name="Polito Maria Teresa" userId="db845a31-b68d-4eea-82c0-b1d5be434f89" providerId="ADAL" clId="{5BD85E7B-93E7-49D1-B3A4-0C409C688208}" dt="2024-02-11T17:13:54.783" v="242" actId="20577"/>
          <ac:spMkLst>
            <pc:docMk/>
            <pc:sldMk cId="2579584332" sldId="322"/>
            <ac:spMk id="4" creationId="{9DDDA57F-BC1F-0949-74FA-8E9AAA62AAF1}"/>
          </ac:spMkLst>
        </pc:spChg>
      </pc:sldChg>
      <pc:sldChg chg="modSp mod">
        <pc:chgData name="Polito Maria Teresa" userId="db845a31-b68d-4eea-82c0-b1d5be434f89" providerId="ADAL" clId="{5BD85E7B-93E7-49D1-B3A4-0C409C688208}" dt="2024-02-11T17:11:10.460" v="240" actId="20577"/>
        <pc:sldMkLst>
          <pc:docMk/>
          <pc:sldMk cId="821057343" sldId="325"/>
        </pc:sldMkLst>
        <pc:spChg chg="mod">
          <ac:chgData name="Polito Maria Teresa" userId="db845a31-b68d-4eea-82c0-b1d5be434f89" providerId="ADAL" clId="{5BD85E7B-93E7-49D1-B3A4-0C409C688208}" dt="2024-02-11T17:11:10.460" v="240" actId="20577"/>
          <ac:spMkLst>
            <pc:docMk/>
            <pc:sldMk cId="821057343" sldId="325"/>
            <ac:spMk id="4" creationId="{9DDDA57F-BC1F-0949-74FA-8E9AAA62AAF1}"/>
          </ac:spMkLst>
        </pc:spChg>
      </pc:sldChg>
      <pc:sldChg chg="modSp mod">
        <pc:chgData name="Polito Maria Teresa" userId="db845a31-b68d-4eea-82c0-b1d5be434f89" providerId="ADAL" clId="{5BD85E7B-93E7-49D1-B3A4-0C409C688208}" dt="2024-02-11T17:37:09.092" v="244" actId="20577"/>
        <pc:sldMkLst>
          <pc:docMk/>
          <pc:sldMk cId="956732088" sldId="333"/>
        </pc:sldMkLst>
        <pc:spChg chg="mod">
          <ac:chgData name="Polito Maria Teresa" userId="db845a31-b68d-4eea-82c0-b1d5be434f89" providerId="ADAL" clId="{5BD85E7B-93E7-49D1-B3A4-0C409C688208}" dt="2024-02-11T17:37:09.092" v="244" actId="20577"/>
          <ac:spMkLst>
            <pc:docMk/>
            <pc:sldMk cId="956732088" sldId="333"/>
            <ac:spMk id="4" creationId="{9DDDA57F-BC1F-0949-74FA-8E9AAA62AAF1}"/>
          </ac:spMkLst>
        </pc:spChg>
      </pc:sldChg>
      <pc:sldChg chg="addSp delSp modSp mod">
        <pc:chgData name="Polito Maria Teresa" userId="db845a31-b68d-4eea-82c0-b1d5be434f89" providerId="ADAL" clId="{5BD85E7B-93E7-49D1-B3A4-0C409C688208}" dt="2024-02-11T17:39:16.592" v="247" actId="20577"/>
        <pc:sldMkLst>
          <pc:docMk/>
          <pc:sldMk cId="905709777" sldId="334"/>
        </pc:sldMkLst>
        <pc:spChg chg="del mod">
          <ac:chgData name="Polito Maria Teresa" userId="db845a31-b68d-4eea-82c0-b1d5be434f89" providerId="ADAL" clId="{5BD85E7B-93E7-49D1-B3A4-0C409C688208}" dt="2024-02-08T15:08:17.604" v="54" actId="478"/>
          <ac:spMkLst>
            <pc:docMk/>
            <pc:sldMk cId="905709777" sldId="334"/>
            <ac:spMk id="4" creationId="{9DDDA57F-BC1F-0949-74FA-8E9AAA62AAF1}"/>
          </ac:spMkLst>
        </pc:spChg>
        <pc:spChg chg="add mod">
          <ac:chgData name="Polito Maria Teresa" userId="db845a31-b68d-4eea-82c0-b1d5be434f89" providerId="ADAL" clId="{5BD85E7B-93E7-49D1-B3A4-0C409C688208}" dt="2024-02-11T17:39:16.592" v="247" actId="20577"/>
          <ac:spMkLst>
            <pc:docMk/>
            <pc:sldMk cId="905709777" sldId="334"/>
            <ac:spMk id="5" creationId="{23BC1E2C-FBF8-4DE0-4F88-136C2E66C0F9}"/>
          </ac:spMkLst>
        </pc:spChg>
      </pc:sldChg>
      <pc:sldChg chg="modSp mod">
        <pc:chgData name="Polito Maria Teresa" userId="db845a31-b68d-4eea-82c0-b1d5be434f89" providerId="ADAL" clId="{5BD85E7B-93E7-49D1-B3A4-0C409C688208}" dt="2024-02-09T12:02:20.927" v="110" actId="20577"/>
        <pc:sldMkLst>
          <pc:docMk/>
          <pc:sldMk cId="2854394530" sldId="342"/>
        </pc:sldMkLst>
        <pc:spChg chg="mod">
          <ac:chgData name="Polito Maria Teresa" userId="db845a31-b68d-4eea-82c0-b1d5be434f89" providerId="ADAL" clId="{5BD85E7B-93E7-49D1-B3A4-0C409C688208}" dt="2024-02-09T12:02:20.927" v="110" actId="20577"/>
          <ac:spMkLst>
            <pc:docMk/>
            <pc:sldMk cId="2854394530" sldId="342"/>
            <ac:spMk id="5" creationId="{B6EDB1FC-DACF-D915-E10A-0A235AA71CEB}"/>
          </ac:spMkLst>
        </pc:spChg>
      </pc:sldChg>
      <pc:sldChg chg="modSp mod">
        <pc:chgData name="Polito Maria Teresa" userId="db845a31-b68d-4eea-82c0-b1d5be434f89" providerId="ADAL" clId="{5BD85E7B-93E7-49D1-B3A4-0C409C688208}" dt="2024-02-09T14:44:36.773" v="143" actId="6549"/>
        <pc:sldMkLst>
          <pc:docMk/>
          <pc:sldMk cId="3154909286" sldId="344"/>
        </pc:sldMkLst>
        <pc:spChg chg="mod">
          <ac:chgData name="Polito Maria Teresa" userId="db845a31-b68d-4eea-82c0-b1d5be434f89" providerId="ADAL" clId="{5BD85E7B-93E7-49D1-B3A4-0C409C688208}" dt="2024-02-09T14:44:36.773" v="143" actId="6549"/>
          <ac:spMkLst>
            <pc:docMk/>
            <pc:sldMk cId="3154909286" sldId="344"/>
            <ac:spMk id="3" creationId="{D5F3C220-4610-48A5-B238-16A0974E3FBA}"/>
          </ac:spMkLst>
        </pc:spChg>
      </pc:sldChg>
      <pc:sldChg chg="modSp mod">
        <pc:chgData name="Polito Maria Teresa" userId="db845a31-b68d-4eea-82c0-b1d5be434f89" providerId="ADAL" clId="{5BD85E7B-93E7-49D1-B3A4-0C409C688208}" dt="2024-02-09T14:47:50.821" v="160" actId="20577"/>
        <pc:sldMkLst>
          <pc:docMk/>
          <pc:sldMk cId="723057482" sldId="350"/>
        </pc:sldMkLst>
        <pc:spChg chg="mod">
          <ac:chgData name="Polito Maria Teresa" userId="db845a31-b68d-4eea-82c0-b1d5be434f89" providerId="ADAL" clId="{5BD85E7B-93E7-49D1-B3A4-0C409C688208}" dt="2024-02-09T14:47:50.821" v="160" actId="20577"/>
          <ac:spMkLst>
            <pc:docMk/>
            <pc:sldMk cId="723057482" sldId="350"/>
            <ac:spMk id="4" creationId="{9DDDA57F-BC1F-0949-74FA-8E9AAA62AAF1}"/>
          </ac:spMkLst>
        </pc:spChg>
      </pc:sldChg>
      <pc:sldChg chg="modSp mod">
        <pc:chgData name="Polito Maria Teresa" userId="db845a31-b68d-4eea-82c0-b1d5be434f89" providerId="ADAL" clId="{5BD85E7B-93E7-49D1-B3A4-0C409C688208}" dt="2024-02-11T16:56:07.388" v="163" actId="20577"/>
        <pc:sldMkLst>
          <pc:docMk/>
          <pc:sldMk cId="530619432" sldId="353"/>
        </pc:sldMkLst>
        <pc:spChg chg="mod">
          <ac:chgData name="Polito Maria Teresa" userId="db845a31-b68d-4eea-82c0-b1d5be434f89" providerId="ADAL" clId="{5BD85E7B-93E7-49D1-B3A4-0C409C688208}" dt="2024-02-11T16:56:07.388" v="163" actId="20577"/>
          <ac:spMkLst>
            <pc:docMk/>
            <pc:sldMk cId="530619432" sldId="353"/>
            <ac:spMk id="4" creationId="{9DDDA57F-BC1F-0949-74FA-8E9AAA62AAF1}"/>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a:t>%</a:t>
            </a:r>
            <a:r>
              <a:rPr lang="en-US" baseline="0"/>
              <a:t> Risorse stanziate</a:t>
            </a:r>
            <a:endParaRPr lang="en-US"/>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it-IT"/>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Foglio1!$C$1</c:f>
              <c:strCache>
                <c:ptCount val="1"/>
                <c:pt idx="0">
                  <c:v>Importi in miliardi</c:v>
                </c:pt>
              </c:strCache>
            </c:strRef>
          </c:tx>
          <c:dPt>
            <c:idx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2A0A-4BBC-9D08-C0730FFFCD73}"/>
              </c:ext>
            </c:extLst>
          </c:dPt>
          <c:dPt>
            <c:idx val="1"/>
            <c:bubble3D val="0"/>
            <c:spPr>
              <a:solidFill>
                <a:schemeClr val="accent2"/>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2A0A-4BBC-9D08-C0730FFFCD73}"/>
              </c:ext>
            </c:extLst>
          </c:dPt>
          <c:dPt>
            <c:idx val="2"/>
            <c:bubble3D val="0"/>
            <c:spPr>
              <a:solidFill>
                <a:schemeClr val="accent3"/>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5-2A0A-4BBC-9D08-C0730FFFCD73}"/>
              </c:ext>
            </c:extLst>
          </c:dPt>
          <c:dPt>
            <c:idx val="3"/>
            <c:bubble3D val="0"/>
            <c:spPr>
              <a:solidFill>
                <a:schemeClr val="accent4"/>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7-2A0A-4BBC-9D08-C0730FFFCD73}"/>
              </c:ext>
            </c:extLst>
          </c:dPt>
          <c:dPt>
            <c:idx val="4"/>
            <c:bubble3D val="0"/>
            <c:spPr>
              <a:solidFill>
                <a:schemeClr val="accent5"/>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9-2A0A-4BBC-9D08-C0730FFFCD73}"/>
              </c:ext>
            </c:extLst>
          </c:dPt>
          <c:dPt>
            <c:idx val="5"/>
            <c:bubble3D val="0"/>
            <c:spPr>
              <a:solidFill>
                <a:schemeClr val="accent6"/>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B-2A0A-4BBC-9D08-C0730FFFCD73}"/>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it-IT"/>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Foglio1!$B$2:$B$7</c:f>
              <c:strCache>
                <c:ptCount val="6"/>
                <c:pt idx="0">
                  <c:v>Digitalizzazione, innovazione, competitività e cultura </c:v>
                </c:pt>
                <c:pt idx="1">
                  <c:v>Rivoluzione verde e transizione ecologica</c:v>
                </c:pt>
                <c:pt idx="2">
                  <c:v>Infrastrutture per una mobilità sostenibile </c:v>
                </c:pt>
                <c:pt idx="3">
                  <c:v>Istruzione e ricerca</c:v>
                </c:pt>
                <c:pt idx="4">
                  <c:v>Inclusione e coesione</c:v>
                </c:pt>
                <c:pt idx="5">
                  <c:v>Salute </c:v>
                </c:pt>
              </c:strCache>
            </c:strRef>
          </c:cat>
          <c:val>
            <c:numRef>
              <c:f>Foglio1!$C$2:$C$7</c:f>
              <c:numCache>
                <c:formatCode>#,##0.00</c:formatCode>
                <c:ptCount val="6"/>
                <c:pt idx="0">
                  <c:v>40.32</c:v>
                </c:pt>
                <c:pt idx="1">
                  <c:v>59.47</c:v>
                </c:pt>
                <c:pt idx="2">
                  <c:v>25.4</c:v>
                </c:pt>
                <c:pt idx="3">
                  <c:v>30.88</c:v>
                </c:pt>
                <c:pt idx="4">
                  <c:v>19.809999999999999</c:v>
                </c:pt>
                <c:pt idx="5">
                  <c:v>15.63</c:v>
                </c:pt>
              </c:numCache>
            </c:numRef>
          </c:val>
          <c:extLst>
            <c:ext xmlns:c16="http://schemas.microsoft.com/office/drawing/2014/chart" uri="{C3380CC4-5D6E-409C-BE32-E72D297353CC}">
              <c16:uniqueId val="{0000000C-2A0A-4BBC-9D08-C0730FFFCD73}"/>
            </c:ext>
          </c:extLst>
        </c:ser>
        <c:dLbls>
          <c:dLblPos val="ctr"/>
          <c:showLegendKey val="0"/>
          <c:showVal val="0"/>
          <c:showCatName val="0"/>
          <c:showSerName val="0"/>
          <c:showPercent val="1"/>
          <c:showBubbleSize val="0"/>
          <c:showLeaderLines val="1"/>
        </c:dLbls>
      </c:pie3D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it-I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it-IT"/>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14650" cy="49053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08413" y="0"/>
            <a:ext cx="2914650" cy="490538"/>
          </a:xfrm>
          <a:prstGeom prst="rect">
            <a:avLst/>
          </a:prstGeom>
        </p:spPr>
        <p:txBody>
          <a:bodyPr vert="horz" lIns="91440" tIns="45720" rIns="91440" bIns="45720" rtlCol="0"/>
          <a:lstStyle>
            <a:lvl1pPr algn="r">
              <a:defRPr sz="1200"/>
            </a:lvl1pPr>
          </a:lstStyle>
          <a:p>
            <a:fld id="{D64D3BA4-7915-4DD7-8D70-91755A0EA7C9}" type="datetimeFigureOut">
              <a:rPr lang="it-IT" smtClean="0"/>
              <a:t>22/03/2024</a:t>
            </a:fld>
            <a:endParaRPr lang="it-IT"/>
          </a:p>
        </p:txBody>
      </p:sp>
      <p:sp>
        <p:nvSpPr>
          <p:cNvPr id="4" name="Segnaposto immagine diapositiva 3"/>
          <p:cNvSpPr>
            <a:spLocks noGrp="1" noRot="1" noChangeAspect="1"/>
          </p:cNvSpPr>
          <p:nvPr>
            <p:ph type="sldImg" idx="2"/>
          </p:nvPr>
        </p:nvSpPr>
        <p:spPr>
          <a:xfrm>
            <a:off x="430213" y="1222375"/>
            <a:ext cx="5864225" cy="32988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3100" y="4703763"/>
            <a:ext cx="5378450" cy="384810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283700"/>
            <a:ext cx="2914650" cy="490538"/>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08413" y="9283700"/>
            <a:ext cx="2914650" cy="490538"/>
          </a:xfrm>
          <a:prstGeom prst="rect">
            <a:avLst/>
          </a:prstGeom>
        </p:spPr>
        <p:txBody>
          <a:bodyPr vert="horz" lIns="91440" tIns="45720" rIns="91440" bIns="45720" rtlCol="0" anchor="b"/>
          <a:lstStyle>
            <a:lvl1pPr algn="r">
              <a:defRPr sz="1200"/>
            </a:lvl1pPr>
          </a:lstStyle>
          <a:p>
            <a:fld id="{13C257FA-C99D-4E4C-8BF8-57055A174D24}" type="slidenum">
              <a:rPr lang="it-IT" smtClean="0"/>
              <a:t>‹N›</a:t>
            </a:fld>
            <a:endParaRPr lang="it-IT"/>
          </a:p>
        </p:txBody>
      </p:sp>
    </p:spTree>
    <p:extLst>
      <p:ext uri="{BB962C8B-B14F-4D97-AF65-F5344CB8AC3E}">
        <p14:creationId xmlns:p14="http://schemas.microsoft.com/office/powerpoint/2010/main" val="23518201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13C257FA-C99D-4E4C-8BF8-57055A174D24}" type="slidenum">
              <a:rPr lang="it-IT" smtClean="0"/>
              <a:t>1</a:t>
            </a:fld>
            <a:endParaRPr lang="it-IT"/>
          </a:p>
        </p:txBody>
      </p:sp>
    </p:spTree>
    <p:extLst>
      <p:ext uri="{BB962C8B-B14F-4D97-AF65-F5344CB8AC3E}">
        <p14:creationId xmlns:p14="http://schemas.microsoft.com/office/powerpoint/2010/main" val="27713970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13C257FA-C99D-4E4C-8BF8-57055A174D24}" type="slidenum">
              <a:rPr lang="it-IT" smtClean="0"/>
              <a:t>45</a:t>
            </a:fld>
            <a:endParaRPr lang="it-IT"/>
          </a:p>
        </p:txBody>
      </p:sp>
    </p:spTree>
    <p:extLst>
      <p:ext uri="{BB962C8B-B14F-4D97-AF65-F5344CB8AC3E}">
        <p14:creationId xmlns:p14="http://schemas.microsoft.com/office/powerpoint/2010/main" val="27000337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0F37067-B255-4BEB-9EE4-4D4683268879}"/>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6803A186-AA54-405E-8D06-20CB0A309C4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756436AE-D10C-4AC7-8CA3-4100B8FFAE43}"/>
              </a:ext>
            </a:extLst>
          </p:cNvPr>
          <p:cNvSpPr>
            <a:spLocks noGrp="1"/>
          </p:cNvSpPr>
          <p:nvPr>
            <p:ph type="dt" sz="half" idx="10"/>
          </p:nvPr>
        </p:nvSpPr>
        <p:spPr/>
        <p:txBody>
          <a:bodyPr/>
          <a:lstStyle/>
          <a:p>
            <a:fld id="{39FEBEC7-96DD-4251-96B5-104DF10991B0}" type="datetime1">
              <a:rPr lang="it-IT" smtClean="0"/>
              <a:t>22/03/2024</a:t>
            </a:fld>
            <a:endParaRPr lang="it-IT"/>
          </a:p>
        </p:txBody>
      </p:sp>
      <p:sp>
        <p:nvSpPr>
          <p:cNvPr id="5" name="Segnaposto piè di pagina 4">
            <a:extLst>
              <a:ext uri="{FF2B5EF4-FFF2-40B4-BE49-F238E27FC236}">
                <a16:creationId xmlns:a16="http://schemas.microsoft.com/office/drawing/2014/main" id="{11AAE20F-D921-47F2-8FA3-36ED0251208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D2A36A1-219E-4A39-8F6A-8046A4EB4EE8}"/>
              </a:ext>
            </a:extLst>
          </p:cNvPr>
          <p:cNvSpPr>
            <a:spLocks noGrp="1"/>
          </p:cNvSpPr>
          <p:nvPr>
            <p:ph type="sldNum" sz="quarter" idx="12"/>
          </p:nvPr>
        </p:nvSpPr>
        <p:spPr/>
        <p:txBody>
          <a:bodyPr/>
          <a:lstStyle/>
          <a:p>
            <a:fld id="{AD40A07A-791B-4982-8048-CDE541102367}" type="slidenum">
              <a:rPr lang="it-IT" smtClean="0"/>
              <a:t>‹N›</a:t>
            </a:fld>
            <a:endParaRPr lang="it-IT"/>
          </a:p>
        </p:txBody>
      </p:sp>
    </p:spTree>
    <p:extLst>
      <p:ext uri="{BB962C8B-B14F-4D97-AF65-F5344CB8AC3E}">
        <p14:creationId xmlns:p14="http://schemas.microsoft.com/office/powerpoint/2010/main" val="2076120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B4B2536-005B-4A4E-B2C2-83D5FFF78F3F}"/>
              </a:ext>
            </a:extLst>
          </p:cNvPr>
          <p:cNvSpPr>
            <a:spLocks noGrp="1"/>
          </p:cNvSpPr>
          <p:nvPr>
            <p:ph type="title"/>
          </p:nvPr>
        </p:nvSpPr>
        <p:spPr>
          <a:xfrm>
            <a:off x="838200" y="365125"/>
            <a:ext cx="10515600" cy="1325563"/>
          </a:xfrm>
          <a:prstGeom prst="rect">
            <a:avLst/>
          </a:prstGeom>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B13DBFCE-2176-4AB0-9845-1A1A01F59D55}"/>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5F764A6-B08F-429B-A650-AF4A581F0F8B}"/>
              </a:ext>
            </a:extLst>
          </p:cNvPr>
          <p:cNvSpPr>
            <a:spLocks noGrp="1"/>
          </p:cNvSpPr>
          <p:nvPr>
            <p:ph type="dt" sz="half" idx="10"/>
          </p:nvPr>
        </p:nvSpPr>
        <p:spPr/>
        <p:txBody>
          <a:bodyPr/>
          <a:lstStyle/>
          <a:p>
            <a:fld id="{2370A3FE-12BA-408C-8FCD-6B225E477514}" type="datetime1">
              <a:rPr lang="it-IT" smtClean="0"/>
              <a:t>22/03/2024</a:t>
            </a:fld>
            <a:endParaRPr lang="it-IT"/>
          </a:p>
        </p:txBody>
      </p:sp>
      <p:sp>
        <p:nvSpPr>
          <p:cNvPr id="5" name="Segnaposto piè di pagina 4">
            <a:extLst>
              <a:ext uri="{FF2B5EF4-FFF2-40B4-BE49-F238E27FC236}">
                <a16:creationId xmlns:a16="http://schemas.microsoft.com/office/drawing/2014/main" id="{273BCBA2-FBCB-434A-AED0-234627EB443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74D2F80-6E85-49AE-84AF-EF64F8627EE1}"/>
              </a:ext>
            </a:extLst>
          </p:cNvPr>
          <p:cNvSpPr>
            <a:spLocks noGrp="1"/>
          </p:cNvSpPr>
          <p:nvPr>
            <p:ph type="sldNum" sz="quarter" idx="12"/>
          </p:nvPr>
        </p:nvSpPr>
        <p:spPr/>
        <p:txBody>
          <a:bodyPr/>
          <a:lstStyle/>
          <a:p>
            <a:fld id="{AD40A07A-791B-4982-8048-CDE541102367}" type="slidenum">
              <a:rPr lang="it-IT" smtClean="0"/>
              <a:t>‹N›</a:t>
            </a:fld>
            <a:endParaRPr lang="it-IT"/>
          </a:p>
        </p:txBody>
      </p:sp>
    </p:spTree>
    <p:extLst>
      <p:ext uri="{BB962C8B-B14F-4D97-AF65-F5344CB8AC3E}">
        <p14:creationId xmlns:p14="http://schemas.microsoft.com/office/powerpoint/2010/main" val="704724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7607E52E-2D90-4845-BB7C-3E0AF1B31099}"/>
              </a:ext>
            </a:extLst>
          </p:cNvPr>
          <p:cNvSpPr>
            <a:spLocks noGrp="1"/>
          </p:cNvSpPr>
          <p:nvPr>
            <p:ph type="title" orient="vert"/>
          </p:nvPr>
        </p:nvSpPr>
        <p:spPr>
          <a:xfrm>
            <a:off x="8724900" y="365125"/>
            <a:ext cx="2628900" cy="5811838"/>
          </a:xfrm>
          <a:prstGeom prst="rect">
            <a:avLst/>
          </a:prstGeo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F2F5E6EE-DC9A-47D6-93CC-0ECD83E347A5}"/>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D806784-A427-441F-9016-21F3BAF0EEEA}"/>
              </a:ext>
            </a:extLst>
          </p:cNvPr>
          <p:cNvSpPr>
            <a:spLocks noGrp="1"/>
          </p:cNvSpPr>
          <p:nvPr>
            <p:ph type="dt" sz="half" idx="10"/>
          </p:nvPr>
        </p:nvSpPr>
        <p:spPr/>
        <p:txBody>
          <a:bodyPr/>
          <a:lstStyle/>
          <a:p>
            <a:fld id="{FC42830C-FE60-4240-803F-767809BC7413}" type="datetime1">
              <a:rPr lang="it-IT" smtClean="0"/>
              <a:t>22/03/2024</a:t>
            </a:fld>
            <a:endParaRPr lang="it-IT"/>
          </a:p>
        </p:txBody>
      </p:sp>
      <p:sp>
        <p:nvSpPr>
          <p:cNvPr id="5" name="Segnaposto piè di pagina 4">
            <a:extLst>
              <a:ext uri="{FF2B5EF4-FFF2-40B4-BE49-F238E27FC236}">
                <a16:creationId xmlns:a16="http://schemas.microsoft.com/office/drawing/2014/main" id="{8F336AA7-ACB8-4358-ACDE-56A56588721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00E88E1-5FC0-439C-8D94-7EBAF27CE8FF}"/>
              </a:ext>
            </a:extLst>
          </p:cNvPr>
          <p:cNvSpPr>
            <a:spLocks noGrp="1"/>
          </p:cNvSpPr>
          <p:nvPr>
            <p:ph type="sldNum" sz="quarter" idx="12"/>
          </p:nvPr>
        </p:nvSpPr>
        <p:spPr/>
        <p:txBody>
          <a:bodyPr/>
          <a:lstStyle/>
          <a:p>
            <a:fld id="{AD40A07A-791B-4982-8048-CDE541102367}" type="slidenum">
              <a:rPr lang="it-IT" smtClean="0"/>
              <a:t>‹N›</a:t>
            </a:fld>
            <a:endParaRPr lang="it-IT"/>
          </a:p>
        </p:txBody>
      </p:sp>
    </p:spTree>
    <p:extLst>
      <p:ext uri="{BB962C8B-B14F-4D97-AF65-F5344CB8AC3E}">
        <p14:creationId xmlns:p14="http://schemas.microsoft.com/office/powerpoint/2010/main" val="4167042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171F1F3-92E4-40F8-8606-C08BFAD6830D}"/>
              </a:ext>
            </a:extLst>
          </p:cNvPr>
          <p:cNvSpPr>
            <a:spLocks noGrp="1"/>
          </p:cNvSpPr>
          <p:nvPr>
            <p:ph type="title"/>
          </p:nvPr>
        </p:nvSpPr>
        <p:spPr>
          <a:xfrm>
            <a:off x="838200" y="365125"/>
            <a:ext cx="10515600" cy="1325563"/>
          </a:xfrm>
          <a:prstGeom prst="rect">
            <a:avLst/>
          </a:prstGeom>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AF7A7222-07AD-4495-AFBC-497EC3114F62}"/>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B613E1F-B916-40DF-B47A-344B55A60972}"/>
              </a:ext>
            </a:extLst>
          </p:cNvPr>
          <p:cNvSpPr>
            <a:spLocks noGrp="1"/>
          </p:cNvSpPr>
          <p:nvPr>
            <p:ph type="dt" sz="half" idx="10"/>
          </p:nvPr>
        </p:nvSpPr>
        <p:spPr/>
        <p:txBody>
          <a:bodyPr/>
          <a:lstStyle/>
          <a:p>
            <a:fld id="{FB40F135-F714-412D-BA06-6558A318E218}" type="datetime1">
              <a:rPr lang="it-IT" smtClean="0"/>
              <a:t>22/03/2024</a:t>
            </a:fld>
            <a:endParaRPr lang="it-IT"/>
          </a:p>
        </p:txBody>
      </p:sp>
      <p:sp>
        <p:nvSpPr>
          <p:cNvPr id="5" name="Segnaposto piè di pagina 4">
            <a:extLst>
              <a:ext uri="{FF2B5EF4-FFF2-40B4-BE49-F238E27FC236}">
                <a16:creationId xmlns:a16="http://schemas.microsoft.com/office/drawing/2014/main" id="{1B69AA5C-EB73-49D2-96B9-CB9186C98DE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B06AE66-5E05-4DA4-9A2A-FFD6C3EBAE29}"/>
              </a:ext>
            </a:extLst>
          </p:cNvPr>
          <p:cNvSpPr>
            <a:spLocks noGrp="1"/>
          </p:cNvSpPr>
          <p:nvPr>
            <p:ph type="sldNum" sz="quarter" idx="12"/>
          </p:nvPr>
        </p:nvSpPr>
        <p:spPr/>
        <p:txBody>
          <a:bodyPr/>
          <a:lstStyle/>
          <a:p>
            <a:fld id="{AD40A07A-791B-4982-8048-CDE541102367}" type="slidenum">
              <a:rPr lang="it-IT" smtClean="0"/>
              <a:t>‹N›</a:t>
            </a:fld>
            <a:endParaRPr lang="it-IT"/>
          </a:p>
        </p:txBody>
      </p:sp>
    </p:spTree>
    <p:extLst>
      <p:ext uri="{BB962C8B-B14F-4D97-AF65-F5344CB8AC3E}">
        <p14:creationId xmlns:p14="http://schemas.microsoft.com/office/powerpoint/2010/main" val="1576393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C16C2D1-9F6D-44E4-AD9B-3A01FB5F5E34}"/>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DC8A00E0-E901-4EA9-A959-0A991585AB5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9AB7F205-A146-4C3D-AE79-A4F71D1FBE8D}"/>
              </a:ext>
            </a:extLst>
          </p:cNvPr>
          <p:cNvSpPr>
            <a:spLocks noGrp="1"/>
          </p:cNvSpPr>
          <p:nvPr>
            <p:ph type="dt" sz="half" idx="10"/>
          </p:nvPr>
        </p:nvSpPr>
        <p:spPr/>
        <p:txBody>
          <a:bodyPr/>
          <a:lstStyle/>
          <a:p>
            <a:fld id="{A1307A0A-4C74-48FF-AE6A-C7F4F3FA92F4}" type="datetime1">
              <a:rPr lang="it-IT" smtClean="0"/>
              <a:t>22/03/2024</a:t>
            </a:fld>
            <a:endParaRPr lang="it-IT"/>
          </a:p>
        </p:txBody>
      </p:sp>
      <p:sp>
        <p:nvSpPr>
          <p:cNvPr id="5" name="Segnaposto piè di pagina 4">
            <a:extLst>
              <a:ext uri="{FF2B5EF4-FFF2-40B4-BE49-F238E27FC236}">
                <a16:creationId xmlns:a16="http://schemas.microsoft.com/office/drawing/2014/main" id="{EDA6CE3F-A880-4CB5-BF55-7F618688408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1581DBF-2B26-41D0-A1AF-AD7D9A0EE7C9}"/>
              </a:ext>
            </a:extLst>
          </p:cNvPr>
          <p:cNvSpPr>
            <a:spLocks noGrp="1"/>
          </p:cNvSpPr>
          <p:nvPr>
            <p:ph type="sldNum" sz="quarter" idx="12"/>
          </p:nvPr>
        </p:nvSpPr>
        <p:spPr/>
        <p:txBody>
          <a:bodyPr/>
          <a:lstStyle/>
          <a:p>
            <a:fld id="{AD40A07A-791B-4982-8048-CDE541102367}" type="slidenum">
              <a:rPr lang="it-IT" smtClean="0"/>
              <a:t>‹N›</a:t>
            </a:fld>
            <a:endParaRPr lang="it-IT"/>
          </a:p>
        </p:txBody>
      </p:sp>
    </p:spTree>
    <p:extLst>
      <p:ext uri="{BB962C8B-B14F-4D97-AF65-F5344CB8AC3E}">
        <p14:creationId xmlns:p14="http://schemas.microsoft.com/office/powerpoint/2010/main" val="39223214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8A896D-FD21-4D59-9387-E9776378D7CA}"/>
              </a:ext>
            </a:extLst>
          </p:cNvPr>
          <p:cNvSpPr>
            <a:spLocks noGrp="1"/>
          </p:cNvSpPr>
          <p:nvPr>
            <p:ph type="title"/>
          </p:nvPr>
        </p:nvSpPr>
        <p:spPr>
          <a:xfrm>
            <a:off x="838200" y="365125"/>
            <a:ext cx="10515600" cy="1325563"/>
          </a:xfrm>
          <a:prstGeom prst="rect">
            <a:avLst/>
          </a:prstGeom>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123B81E-3361-4532-8D15-C533ECF07F7A}"/>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AEC1881A-2FAF-498F-BF7A-4BB916EDB5C1}"/>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831B057D-A4CD-4405-9886-1567D797FFF8}"/>
              </a:ext>
            </a:extLst>
          </p:cNvPr>
          <p:cNvSpPr>
            <a:spLocks noGrp="1"/>
          </p:cNvSpPr>
          <p:nvPr>
            <p:ph type="dt" sz="half" idx="10"/>
          </p:nvPr>
        </p:nvSpPr>
        <p:spPr/>
        <p:txBody>
          <a:bodyPr/>
          <a:lstStyle/>
          <a:p>
            <a:fld id="{CFF77E81-3894-4C00-8B63-7118C8289460}" type="datetime1">
              <a:rPr lang="it-IT" smtClean="0"/>
              <a:t>22/03/2024</a:t>
            </a:fld>
            <a:endParaRPr lang="it-IT"/>
          </a:p>
        </p:txBody>
      </p:sp>
      <p:sp>
        <p:nvSpPr>
          <p:cNvPr id="6" name="Segnaposto piè di pagina 5">
            <a:extLst>
              <a:ext uri="{FF2B5EF4-FFF2-40B4-BE49-F238E27FC236}">
                <a16:creationId xmlns:a16="http://schemas.microsoft.com/office/drawing/2014/main" id="{BB46E239-34EB-4885-95F7-80E463EBD00C}"/>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141FD2B9-3B56-4945-91C3-14B114C0F667}"/>
              </a:ext>
            </a:extLst>
          </p:cNvPr>
          <p:cNvSpPr>
            <a:spLocks noGrp="1"/>
          </p:cNvSpPr>
          <p:nvPr>
            <p:ph type="sldNum" sz="quarter" idx="12"/>
          </p:nvPr>
        </p:nvSpPr>
        <p:spPr/>
        <p:txBody>
          <a:bodyPr/>
          <a:lstStyle/>
          <a:p>
            <a:fld id="{AD40A07A-791B-4982-8048-CDE541102367}" type="slidenum">
              <a:rPr lang="it-IT" smtClean="0"/>
              <a:t>‹N›</a:t>
            </a:fld>
            <a:endParaRPr lang="it-IT"/>
          </a:p>
        </p:txBody>
      </p:sp>
    </p:spTree>
    <p:extLst>
      <p:ext uri="{BB962C8B-B14F-4D97-AF65-F5344CB8AC3E}">
        <p14:creationId xmlns:p14="http://schemas.microsoft.com/office/powerpoint/2010/main" val="3845276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0DE2DE-4387-4099-A3C0-1BDB2698A257}"/>
              </a:ext>
            </a:extLst>
          </p:cNvPr>
          <p:cNvSpPr>
            <a:spLocks noGrp="1"/>
          </p:cNvSpPr>
          <p:nvPr>
            <p:ph type="title"/>
          </p:nvPr>
        </p:nvSpPr>
        <p:spPr>
          <a:xfrm>
            <a:off x="839788" y="365125"/>
            <a:ext cx="10515600" cy="1325563"/>
          </a:xfrm>
          <a:prstGeom prst="rect">
            <a:avLst/>
          </a:prstGeo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954DF19B-C5BC-4D58-ACB2-BC20CA51E35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609256CF-D04E-44AE-B5A1-2972F01D2C13}"/>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C122783E-BDA8-49B6-BF8D-080AB03577B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ED080554-4590-4E5F-974B-8AE647E80A50}"/>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2DB742A9-7AF8-4023-A2E6-FEB7D2393399}"/>
              </a:ext>
            </a:extLst>
          </p:cNvPr>
          <p:cNvSpPr>
            <a:spLocks noGrp="1"/>
          </p:cNvSpPr>
          <p:nvPr>
            <p:ph type="dt" sz="half" idx="10"/>
          </p:nvPr>
        </p:nvSpPr>
        <p:spPr/>
        <p:txBody>
          <a:bodyPr/>
          <a:lstStyle/>
          <a:p>
            <a:fld id="{730BA047-3300-47D9-AA6E-F6C5F29FDC34}" type="datetime1">
              <a:rPr lang="it-IT" smtClean="0"/>
              <a:t>22/03/2024</a:t>
            </a:fld>
            <a:endParaRPr lang="it-IT"/>
          </a:p>
        </p:txBody>
      </p:sp>
      <p:sp>
        <p:nvSpPr>
          <p:cNvPr id="8" name="Segnaposto piè di pagina 7">
            <a:extLst>
              <a:ext uri="{FF2B5EF4-FFF2-40B4-BE49-F238E27FC236}">
                <a16:creationId xmlns:a16="http://schemas.microsoft.com/office/drawing/2014/main" id="{BA31AFE9-E997-4609-9BF4-B13440469457}"/>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CA9BFD2B-BCD4-4896-97DC-754A38BC39AD}"/>
              </a:ext>
            </a:extLst>
          </p:cNvPr>
          <p:cNvSpPr>
            <a:spLocks noGrp="1"/>
          </p:cNvSpPr>
          <p:nvPr>
            <p:ph type="sldNum" sz="quarter" idx="12"/>
          </p:nvPr>
        </p:nvSpPr>
        <p:spPr/>
        <p:txBody>
          <a:bodyPr/>
          <a:lstStyle/>
          <a:p>
            <a:fld id="{AD40A07A-791B-4982-8048-CDE541102367}" type="slidenum">
              <a:rPr lang="it-IT" smtClean="0"/>
              <a:t>‹N›</a:t>
            </a:fld>
            <a:endParaRPr lang="it-IT"/>
          </a:p>
        </p:txBody>
      </p:sp>
    </p:spTree>
    <p:extLst>
      <p:ext uri="{BB962C8B-B14F-4D97-AF65-F5344CB8AC3E}">
        <p14:creationId xmlns:p14="http://schemas.microsoft.com/office/powerpoint/2010/main" val="1341157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AC7B5DB-A7F0-4808-9FBA-51BEE23FD46C}"/>
              </a:ext>
            </a:extLst>
          </p:cNvPr>
          <p:cNvSpPr>
            <a:spLocks noGrp="1"/>
          </p:cNvSpPr>
          <p:nvPr>
            <p:ph type="title"/>
          </p:nvPr>
        </p:nvSpPr>
        <p:spPr>
          <a:xfrm>
            <a:off x="838200" y="365125"/>
            <a:ext cx="10515600" cy="1325563"/>
          </a:xfrm>
          <a:prstGeom prst="rect">
            <a:avLst/>
          </a:prstGeom>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A652D3CF-119A-4A47-8235-29DC074A211D}"/>
              </a:ext>
            </a:extLst>
          </p:cNvPr>
          <p:cNvSpPr>
            <a:spLocks noGrp="1"/>
          </p:cNvSpPr>
          <p:nvPr>
            <p:ph type="dt" sz="half" idx="10"/>
          </p:nvPr>
        </p:nvSpPr>
        <p:spPr/>
        <p:txBody>
          <a:bodyPr/>
          <a:lstStyle/>
          <a:p>
            <a:fld id="{890EAFA6-4B4B-4583-A816-C8E66F1450F2}" type="datetime1">
              <a:rPr lang="it-IT" smtClean="0"/>
              <a:t>22/03/2024</a:t>
            </a:fld>
            <a:endParaRPr lang="it-IT"/>
          </a:p>
        </p:txBody>
      </p:sp>
      <p:sp>
        <p:nvSpPr>
          <p:cNvPr id="4" name="Segnaposto piè di pagina 3">
            <a:extLst>
              <a:ext uri="{FF2B5EF4-FFF2-40B4-BE49-F238E27FC236}">
                <a16:creationId xmlns:a16="http://schemas.microsoft.com/office/drawing/2014/main" id="{EA606EE9-25C0-42D4-B0C7-8AFAE3DB04C1}"/>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33508E5B-9A46-40B8-A334-E95EEEF1D4CC}"/>
              </a:ext>
            </a:extLst>
          </p:cNvPr>
          <p:cNvSpPr>
            <a:spLocks noGrp="1"/>
          </p:cNvSpPr>
          <p:nvPr>
            <p:ph type="sldNum" sz="quarter" idx="12"/>
          </p:nvPr>
        </p:nvSpPr>
        <p:spPr/>
        <p:txBody>
          <a:bodyPr/>
          <a:lstStyle/>
          <a:p>
            <a:fld id="{AD40A07A-791B-4982-8048-CDE541102367}" type="slidenum">
              <a:rPr lang="it-IT" smtClean="0"/>
              <a:t>‹N›</a:t>
            </a:fld>
            <a:endParaRPr lang="it-IT"/>
          </a:p>
        </p:txBody>
      </p:sp>
    </p:spTree>
    <p:extLst>
      <p:ext uri="{BB962C8B-B14F-4D97-AF65-F5344CB8AC3E}">
        <p14:creationId xmlns:p14="http://schemas.microsoft.com/office/powerpoint/2010/main" val="2635415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A0F528AD-7CEA-47F7-BCB6-ABBEE548A5F6}"/>
              </a:ext>
            </a:extLst>
          </p:cNvPr>
          <p:cNvSpPr>
            <a:spLocks noGrp="1"/>
          </p:cNvSpPr>
          <p:nvPr>
            <p:ph type="dt" sz="half" idx="10"/>
          </p:nvPr>
        </p:nvSpPr>
        <p:spPr/>
        <p:txBody>
          <a:bodyPr/>
          <a:lstStyle/>
          <a:p>
            <a:fld id="{FE906F97-27D8-4479-9604-72C9BE6AEC41}" type="datetime1">
              <a:rPr lang="it-IT" smtClean="0"/>
              <a:t>22/03/2024</a:t>
            </a:fld>
            <a:endParaRPr lang="it-IT"/>
          </a:p>
        </p:txBody>
      </p:sp>
      <p:sp>
        <p:nvSpPr>
          <p:cNvPr id="3" name="Segnaposto piè di pagina 2">
            <a:extLst>
              <a:ext uri="{FF2B5EF4-FFF2-40B4-BE49-F238E27FC236}">
                <a16:creationId xmlns:a16="http://schemas.microsoft.com/office/drawing/2014/main" id="{B8451B69-435C-4B13-8ABA-C98A88548C5C}"/>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2E61854E-DAA4-4D02-B164-57B015D75F57}"/>
              </a:ext>
            </a:extLst>
          </p:cNvPr>
          <p:cNvSpPr>
            <a:spLocks noGrp="1"/>
          </p:cNvSpPr>
          <p:nvPr>
            <p:ph type="sldNum" sz="quarter" idx="12"/>
          </p:nvPr>
        </p:nvSpPr>
        <p:spPr/>
        <p:txBody>
          <a:bodyPr/>
          <a:lstStyle/>
          <a:p>
            <a:fld id="{AD40A07A-791B-4982-8048-CDE541102367}" type="slidenum">
              <a:rPr lang="it-IT" smtClean="0"/>
              <a:t>‹N›</a:t>
            </a:fld>
            <a:endParaRPr lang="it-IT"/>
          </a:p>
        </p:txBody>
      </p:sp>
    </p:spTree>
    <p:extLst>
      <p:ext uri="{BB962C8B-B14F-4D97-AF65-F5344CB8AC3E}">
        <p14:creationId xmlns:p14="http://schemas.microsoft.com/office/powerpoint/2010/main" val="167923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5369DB-8971-44BD-BEDB-7CD95732A584}"/>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A1678014-D525-4E1B-B5D7-7F49F910A0B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DA69B82B-7501-4486-9E9B-71459E33FE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3F2D2EA7-261F-4237-B43E-90686B3078F9}"/>
              </a:ext>
            </a:extLst>
          </p:cNvPr>
          <p:cNvSpPr>
            <a:spLocks noGrp="1"/>
          </p:cNvSpPr>
          <p:nvPr>
            <p:ph type="dt" sz="half" idx="10"/>
          </p:nvPr>
        </p:nvSpPr>
        <p:spPr/>
        <p:txBody>
          <a:bodyPr/>
          <a:lstStyle/>
          <a:p>
            <a:fld id="{2BA592D1-6A6A-4180-90EC-1986028EE590}" type="datetime1">
              <a:rPr lang="it-IT" smtClean="0"/>
              <a:t>22/03/2024</a:t>
            </a:fld>
            <a:endParaRPr lang="it-IT"/>
          </a:p>
        </p:txBody>
      </p:sp>
      <p:sp>
        <p:nvSpPr>
          <p:cNvPr id="6" name="Segnaposto piè di pagina 5">
            <a:extLst>
              <a:ext uri="{FF2B5EF4-FFF2-40B4-BE49-F238E27FC236}">
                <a16:creationId xmlns:a16="http://schemas.microsoft.com/office/drawing/2014/main" id="{95DB89FC-1FCC-4C98-A812-3E3D288EB2F4}"/>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A4C86A2-C55A-42A8-9133-04DDFD10B7AE}"/>
              </a:ext>
            </a:extLst>
          </p:cNvPr>
          <p:cNvSpPr>
            <a:spLocks noGrp="1"/>
          </p:cNvSpPr>
          <p:nvPr>
            <p:ph type="sldNum" sz="quarter" idx="12"/>
          </p:nvPr>
        </p:nvSpPr>
        <p:spPr/>
        <p:txBody>
          <a:bodyPr/>
          <a:lstStyle/>
          <a:p>
            <a:fld id="{AD40A07A-791B-4982-8048-CDE541102367}" type="slidenum">
              <a:rPr lang="it-IT" smtClean="0"/>
              <a:t>‹N›</a:t>
            </a:fld>
            <a:endParaRPr lang="it-IT"/>
          </a:p>
        </p:txBody>
      </p:sp>
    </p:spTree>
    <p:extLst>
      <p:ext uri="{BB962C8B-B14F-4D97-AF65-F5344CB8AC3E}">
        <p14:creationId xmlns:p14="http://schemas.microsoft.com/office/powerpoint/2010/main" val="2334257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00547D8-7775-4CE4-AB95-89641112670A}"/>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8104EC80-998A-481E-AF92-197675C469A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F48C56A7-A860-46F9-AD0D-5457C9340D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DB0EAA2E-7415-4804-A59F-D24056EE11F4}"/>
              </a:ext>
            </a:extLst>
          </p:cNvPr>
          <p:cNvSpPr>
            <a:spLocks noGrp="1"/>
          </p:cNvSpPr>
          <p:nvPr>
            <p:ph type="dt" sz="half" idx="10"/>
          </p:nvPr>
        </p:nvSpPr>
        <p:spPr/>
        <p:txBody>
          <a:bodyPr/>
          <a:lstStyle/>
          <a:p>
            <a:fld id="{0D1EC229-4438-442C-A61E-E347228B65EA}" type="datetime1">
              <a:rPr lang="it-IT" smtClean="0"/>
              <a:t>22/03/2024</a:t>
            </a:fld>
            <a:endParaRPr lang="it-IT"/>
          </a:p>
        </p:txBody>
      </p:sp>
      <p:sp>
        <p:nvSpPr>
          <p:cNvPr id="6" name="Segnaposto piè di pagina 5">
            <a:extLst>
              <a:ext uri="{FF2B5EF4-FFF2-40B4-BE49-F238E27FC236}">
                <a16:creationId xmlns:a16="http://schemas.microsoft.com/office/drawing/2014/main" id="{911736B2-C3E2-4562-9C1B-E45FB593472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15FFCEA8-0E80-4F37-A2B1-0AA2985246A4}"/>
              </a:ext>
            </a:extLst>
          </p:cNvPr>
          <p:cNvSpPr>
            <a:spLocks noGrp="1"/>
          </p:cNvSpPr>
          <p:nvPr>
            <p:ph type="sldNum" sz="quarter" idx="12"/>
          </p:nvPr>
        </p:nvSpPr>
        <p:spPr/>
        <p:txBody>
          <a:bodyPr/>
          <a:lstStyle/>
          <a:p>
            <a:fld id="{AD40A07A-791B-4982-8048-CDE541102367}" type="slidenum">
              <a:rPr lang="it-IT" smtClean="0"/>
              <a:t>‹N›</a:t>
            </a:fld>
            <a:endParaRPr lang="it-IT"/>
          </a:p>
        </p:txBody>
      </p:sp>
    </p:spTree>
    <p:extLst>
      <p:ext uri="{BB962C8B-B14F-4D97-AF65-F5344CB8AC3E}">
        <p14:creationId xmlns:p14="http://schemas.microsoft.com/office/powerpoint/2010/main" val="2316114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2972D1ED-E81F-4391-A6A2-5F543A2E9EA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data 3">
            <a:extLst>
              <a:ext uri="{FF2B5EF4-FFF2-40B4-BE49-F238E27FC236}">
                <a16:creationId xmlns:a16="http://schemas.microsoft.com/office/drawing/2014/main" id="{4269BAEB-B156-4866-A9A0-0F2DD86722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0B57BC-F233-4066-B9C9-F61961E19563}" type="datetime1">
              <a:rPr lang="it-IT" smtClean="0"/>
              <a:t>22/03/2024</a:t>
            </a:fld>
            <a:endParaRPr lang="it-IT"/>
          </a:p>
        </p:txBody>
      </p:sp>
      <p:sp>
        <p:nvSpPr>
          <p:cNvPr id="5" name="Segnaposto piè di pagina 4">
            <a:extLst>
              <a:ext uri="{FF2B5EF4-FFF2-40B4-BE49-F238E27FC236}">
                <a16:creationId xmlns:a16="http://schemas.microsoft.com/office/drawing/2014/main" id="{6C0AA3B8-EC56-42F8-8901-3AC17E6995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1A278D80-2F6B-41AE-B63B-C9C7D6E32A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40A07A-791B-4982-8048-CDE541102367}" type="slidenum">
              <a:rPr lang="it-IT" smtClean="0"/>
              <a:t>‹N›</a:t>
            </a:fld>
            <a:endParaRPr lang="it-IT"/>
          </a:p>
        </p:txBody>
      </p:sp>
    </p:spTree>
    <p:extLst>
      <p:ext uri="{BB962C8B-B14F-4D97-AF65-F5344CB8AC3E}">
        <p14:creationId xmlns:p14="http://schemas.microsoft.com/office/powerpoint/2010/main" val="32813638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9472D340-0BA9-4FF4-893B-C74DEC5801A2}"/>
              </a:ext>
            </a:extLst>
          </p:cNvPr>
          <p:cNvSpPr txBox="1"/>
          <p:nvPr/>
        </p:nvSpPr>
        <p:spPr>
          <a:xfrm>
            <a:off x="1184103" y="435485"/>
            <a:ext cx="9922704" cy="4012830"/>
          </a:xfrm>
          <a:prstGeom prst="rect">
            <a:avLst/>
          </a:prstGeom>
          <a:noFill/>
        </p:spPr>
        <p:txBody>
          <a:bodyPr wrap="square" rtlCol="0">
            <a:spAutoFit/>
          </a:bodyPr>
          <a:lstStyle/>
          <a:p>
            <a:pPr algn="ctr">
              <a:lnSpc>
                <a:spcPct val="107000"/>
              </a:lnSpc>
              <a:spcAft>
                <a:spcPts val="800"/>
              </a:spcAft>
            </a:pPr>
            <a:endParaRPr lang="it-IT" sz="2400" dirty="0">
              <a:solidFill>
                <a:schemeClr val="accent5">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it-IT" sz="3200" b="1" dirty="0">
              <a:solidFill>
                <a:schemeClr val="accent5">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it-IT" sz="3200" b="1" dirty="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it-IT" sz="3200" b="1" dirty="0">
                <a:solidFill>
                  <a:schemeClr val="accent5">
                    <a:lumMod val="75000"/>
                  </a:schemeClr>
                </a:solidFill>
                <a:effectLst/>
                <a:latin typeface="Calibri" panose="020F0502020204030204" pitchFamily="34" charset="0"/>
                <a:ea typeface="Calibri" panose="020F0502020204030204" pitchFamily="34" charset="0"/>
                <a:cs typeface="Times New Roman" panose="02020603050405020304" pitchFamily="18" charset="0"/>
              </a:rPr>
              <a:t>Elementi conoscitivi sul PNRR anche alla luce delle recenti modifiche </a:t>
            </a:r>
          </a:p>
          <a:p>
            <a:pPr algn="ctr">
              <a:lnSpc>
                <a:spcPct val="107000"/>
              </a:lnSpc>
              <a:spcAft>
                <a:spcPts val="800"/>
              </a:spcAft>
            </a:pPr>
            <a:r>
              <a:rPr lang="it-IT" sz="3200" b="1" dirty="0">
                <a:solidFill>
                  <a:schemeClr val="accent5">
                    <a:lumMod val="75000"/>
                  </a:schemeClr>
                </a:solidFill>
                <a:effectLst/>
                <a:latin typeface="Calibri" panose="020F0502020204030204" pitchFamily="34" charset="0"/>
                <a:ea typeface="Calibri" panose="020F0502020204030204" pitchFamily="34" charset="0"/>
                <a:cs typeface="Times New Roman" panose="02020603050405020304" pitchFamily="18" charset="0"/>
              </a:rPr>
              <a:t>Caratteri e svilupp</a:t>
            </a:r>
            <a:r>
              <a:rPr lang="it-IT" sz="3200" b="1" dirty="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i nella Regione Piemonte</a:t>
            </a:r>
            <a:endParaRPr lang="it-IT" sz="3200" b="1" dirty="0">
              <a:solidFill>
                <a:schemeClr val="accent5">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it-IT" sz="2400" dirty="0">
              <a:solidFill>
                <a:schemeClr val="accent5">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Segnaposto numero diapositiva 1">
            <a:extLst>
              <a:ext uri="{FF2B5EF4-FFF2-40B4-BE49-F238E27FC236}">
                <a16:creationId xmlns:a16="http://schemas.microsoft.com/office/drawing/2014/main" id="{D83B4E68-70CA-6C16-A4EC-A100A9D3D5D8}"/>
              </a:ext>
            </a:extLst>
          </p:cNvPr>
          <p:cNvSpPr>
            <a:spLocks noGrp="1"/>
          </p:cNvSpPr>
          <p:nvPr>
            <p:ph type="sldNum" sz="quarter" idx="12"/>
          </p:nvPr>
        </p:nvSpPr>
        <p:spPr/>
        <p:txBody>
          <a:bodyPr/>
          <a:lstStyle/>
          <a:p>
            <a:fld id="{AD40A07A-791B-4982-8048-CDE541102367}" type="slidenum">
              <a:rPr lang="it-IT" b="1" smtClean="0"/>
              <a:t>1</a:t>
            </a:fld>
            <a:endParaRPr lang="it-IT" b="1" dirty="0"/>
          </a:p>
        </p:txBody>
      </p:sp>
    </p:spTree>
    <p:extLst>
      <p:ext uri="{BB962C8B-B14F-4D97-AF65-F5344CB8AC3E}">
        <p14:creationId xmlns:p14="http://schemas.microsoft.com/office/powerpoint/2010/main" val="18433160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72381ACF-166C-7177-AFBD-F289660B67B8}"/>
              </a:ext>
            </a:extLst>
          </p:cNvPr>
          <p:cNvSpPr>
            <a:spLocks noGrp="1"/>
          </p:cNvSpPr>
          <p:nvPr>
            <p:ph type="sldNum" sz="quarter" idx="12"/>
          </p:nvPr>
        </p:nvSpPr>
        <p:spPr/>
        <p:txBody>
          <a:bodyPr/>
          <a:lstStyle/>
          <a:p>
            <a:fld id="{AD40A07A-791B-4982-8048-CDE541102367}" type="slidenum">
              <a:rPr lang="it-IT" smtClean="0"/>
              <a:t>10</a:t>
            </a:fld>
            <a:endParaRPr lang="it-IT"/>
          </a:p>
        </p:txBody>
      </p:sp>
      <p:graphicFrame>
        <p:nvGraphicFramePr>
          <p:cNvPr id="9" name="Tabella 8">
            <a:extLst>
              <a:ext uri="{FF2B5EF4-FFF2-40B4-BE49-F238E27FC236}">
                <a16:creationId xmlns:a16="http://schemas.microsoft.com/office/drawing/2014/main" id="{ABFCE5A8-E105-60C5-511D-325721F083D8}"/>
              </a:ext>
            </a:extLst>
          </p:cNvPr>
          <p:cNvGraphicFramePr>
            <a:graphicFrameLocks noGrp="1"/>
          </p:cNvGraphicFramePr>
          <p:nvPr>
            <p:extLst>
              <p:ext uri="{D42A27DB-BD31-4B8C-83A1-F6EECF244321}">
                <p14:modId xmlns:p14="http://schemas.microsoft.com/office/powerpoint/2010/main" val="1547342055"/>
              </p:ext>
            </p:extLst>
          </p:nvPr>
        </p:nvGraphicFramePr>
        <p:xfrm>
          <a:off x="833303" y="1163781"/>
          <a:ext cx="10577945" cy="5056135"/>
        </p:xfrm>
        <a:graphic>
          <a:graphicData uri="http://schemas.openxmlformats.org/drawingml/2006/table">
            <a:tbl>
              <a:tblPr/>
              <a:tblGrid>
                <a:gridCol w="3843322">
                  <a:extLst>
                    <a:ext uri="{9D8B030D-6E8A-4147-A177-3AD203B41FA5}">
                      <a16:colId xmlns:a16="http://schemas.microsoft.com/office/drawing/2014/main" val="1415565487"/>
                    </a:ext>
                  </a:extLst>
                </a:gridCol>
                <a:gridCol w="1627535">
                  <a:extLst>
                    <a:ext uri="{9D8B030D-6E8A-4147-A177-3AD203B41FA5}">
                      <a16:colId xmlns:a16="http://schemas.microsoft.com/office/drawing/2014/main" val="3777517549"/>
                    </a:ext>
                  </a:extLst>
                </a:gridCol>
                <a:gridCol w="3760163">
                  <a:extLst>
                    <a:ext uri="{9D8B030D-6E8A-4147-A177-3AD203B41FA5}">
                      <a16:colId xmlns:a16="http://schemas.microsoft.com/office/drawing/2014/main" val="1891470762"/>
                    </a:ext>
                  </a:extLst>
                </a:gridCol>
                <a:gridCol w="1346925">
                  <a:extLst>
                    <a:ext uri="{9D8B030D-6E8A-4147-A177-3AD203B41FA5}">
                      <a16:colId xmlns:a16="http://schemas.microsoft.com/office/drawing/2014/main" val="1191145425"/>
                    </a:ext>
                  </a:extLst>
                </a:gridCol>
              </a:tblGrid>
              <a:tr h="381044">
                <a:tc>
                  <a:txBody>
                    <a:bodyPr/>
                    <a:lstStyle/>
                    <a:p>
                      <a:pPr algn="ctr" fontAlgn="b"/>
                      <a:r>
                        <a:rPr lang="it-IT" sz="1600" b="1" i="0" u="none" strike="noStrike" dirty="0">
                          <a:solidFill>
                            <a:srgbClr val="000000"/>
                          </a:solidFill>
                          <a:effectLst/>
                          <a:latin typeface="Calibri" panose="020F0502020204030204" pitchFamily="34" charset="0"/>
                        </a:rPr>
                        <a:t>Scadenza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b"/>
                      <a:r>
                        <a:rPr lang="it-IT" sz="1600" b="1" i="0" u="none" strike="noStrike" dirty="0">
                          <a:solidFill>
                            <a:srgbClr val="000000"/>
                          </a:solidFill>
                          <a:effectLst/>
                          <a:latin typeface="Calibri" panose="020F0502020204030204" pitchFamily="34" charset="0"/>
                        </a:rPr>
                        <a:t>Obiettivi</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b"/>
                      <a:r>
                        <a:rPr lang="it-IT" sz="1600" b="1" i="0" u="none" strike="noStrike" dirty="0">
                          <a:solidFill>
                            <a:srgbClr val="000000"/>
                          </a:solidFill>
                          <a:effectLst/>
                          <a:latin typeface="Calibri" panose="020F0502020204030204" pitchFamily="34" charset="0"/>
                        </a:rPr>
                        <a:t>Importi in miliardi di euro</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l" fontAlgn="b"/>
                      <a:endParaRPr lang="it-IT" sz="1600" b="0" i="0" u="none" strike="noStrike">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179586870"/>
                  </a:ext>
                </a:extLst>
              </a:tr>
              <a:tr h="293211">
                <a:tc>
                  <a:txBody>
                    <a:bodyPr/>
                    <a:lstStyle/>
                    <a:p>
                      <a:pPr algn="l" fontAlgn="b"/>
                      <a:r>
                        <a:rPr lang="it-IT" sz="1600" b="1" i="0" u="none" strike="noStrike" dirty="0">
                          <a:solidFill>
                            <a:srgbClr val="00B050"/>
                          </a:solidFill>
                          <a:effectLst/>
                          <a:latin typeface="Calibri" panose="020F0502020204030204" pitchFamily="34" charset="0"/>
                        </a:rPr>
                        <a:t>13/08/2021 Anticipo</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b"/>
                      <a:r>
                        <a:rPr lang="it-IT" sz="1600" b="1" i="0" u="none" strike="noStrike" dirty="0">
                          <a:solidFill>
                            <a:srgbClr val="00B050"/>
                          </a:solidFill>
                          <a:effectLst/>
                          <a:latin typeface="Calibri" panose="020F0502020204030204" pitchFamily="34" charset="0"/>
                        </a:rPr>
                        <a: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r" fontAlgn="b"/>
                      <a:r>
                        <a:rPr lang="it-IT" sz="1600" b="1" i="0" u="none" strike="noStrike">
                          <a:solidFill>
                            <a:srgbClr val="00B050"/>
                          </a:solidFill>
                          <a:effectLst/>
                          <a:latin typeface="Calibri" panose="020F0502020204030204" pitchFamily="34" charset="0"/>
                        </a:rPr>
                        <a:t>24,90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l" fontAlgn="b"/>
                      <a:r>
                        <a:rPr lang="it-IT" sz="1600" b="1" i="0" u="none" strike="noStrike" dirty="0">
                          <a:solidFill>
                            <a:schemeClr val="tx1"/>
                          </a:solidFill>
                          <a:effectLst/>
                          <a:latin typeface="Calibri" panose="020F0502020204030204" pitchFamily="34" charset="0"/>
                        </a:rPr>
                        <a:t>Erogati</a:t>
                      </a:r>
                    </a:p>
                  </a:txBody>
                  <a:tcPr marL="6350" marR="6350" marT="635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4076524272"/>
                  </a:ext>
                </a:extLst>
              </a:tr>
              <a:tr h="304800">
                <a:tc>
                  <a:txBody>
                    <a:bodyPr/>
                    <a:lstStyle/>
                    <a:p>
                      <a:pPr algn="l" fontAlgn="b"/>
                      <a:r>
                        <a:rPr lang="it-IT" sz="1600" b="1" i="0" u="none" strike="noStrike" dirty="0">
                          <a:solidFill>
                            <a:srgbClr val="00B050"/>
                          </a:solidFill>
                          <a:effectLst/>
                          <a:latin typeface="Calibri" panose="020F0502020204030204" pitchFamily="34" charset="0"/>
                        </a:rPr>
                        <a:t>31/12/2021 Prima rata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it-IT" sz="1600" b="1" i="0" u="none" strike="noStrike" dirty="0">
                          <a:solidFill>
                            <a:srgbClr val="00B050"/>
                          </a:solidFill>
                          <a:effectLst/>
                          <a:latin typeface="Calibri" panose="020F0502020204030204" pitchFamily="34" charset="0"/>
                        </a:rPr>
                        <a:t>51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r" fontAlgn="b"/>
                      <a:r>
                        <a:rPr lang="it-IT" sz="1600" b="1" i="0" u="none" strike="noStrike" dirty="0">
                          <a:solidFill>
                            <a:srgbClr val="00B050"/>
                          </a:solidFill>
                          <a:effectLst/>
                          <a:latin typeface="Calibri" panose="020F0502020204030204" pitchFamily="34" charset="0"/>
                        </a:rPr>
                        <a:t>21,00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l" fontAlgn="b"/>
                      <a:r>
                        <a:rPr lang="it-IT" sz="1600" b="1" i="0" u="none" strike="noStrike" dirty="0">
                          <a:solidFill>
                            <a:schemeClr val="tx1"/>
                          </a:solidFill>
                          <a:effectLst/>
                          <a:latin typeface="Calibri" panose="020F0502020204030204" pitchFamily="34" charset="0"/>
                        </a:rPr>
                        <a:t>Erogati</a:t>
                      </a:r>
                    </a:p>
                  </a:txBody>
                  <a:tcPr marL="6350" marR="6350" marT="635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294402345"/>
                  </a:ext>
                </a:extLst>
              </a:tr>
              <a:tr h="381044">
                <a:tc>
                  <a:txBody>
                    <a:bodyPr/>
                    <a:lstStyle/>
                    <a:p>
                      <a:pPr algn="l" fontAlgn="b"/>
                      <a:r>
                        <a:rPr lang="it-IT" sz="1600" b="1" i="0" u="none" strike="noStrike" dirty="0">
                          <a:solidFill>
                            <a:srgbClr val="00B050"/>
                          </a:solidFill>
                          <a:effectLst/>
                          <a:latin typeface="Calibri" panose="020F0502020204030204" pitchFamily="34" charset="0"/>
                        </a:rPr>
                        <a:t>30/06/2022 Seconda rata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it-IT" sz="1600" b="1" i="0" u="none" strike="noStrike" dirty="0">
                          <a:solidFill>
                            <a:srgbClr val="00B050"/>
                          </a:solidFill>
                          <a:effectLst/>
                          <a:latin typeface="Calibri" panose="020F0502020204030204" pitchFamily="34" charset="0"/>
                        </a:rPr>
                        <a:t>45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r" fontAlgn="b"/>
                      <a:r>
                        <a:rPr lang="it-IT" sz="1600" b="1" i="0" u="none" strike="noStrike" dirty="0">
                          <a:solidFill>
                            <a:srgbClr val="00B050"/>
                          </a:solidFill>
                          <a:effectLst/>
                          <a:latin typeface="Calibri" panose="020F0502020204030204" pitchFamily="34" charset="0"/>
                        </a:rPr>
                        <a:t>21,00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l" fontAlgn="b"/>
                      <a:r>
                        <a:rPr lang="it-IT" sz="1600" b="1" i="0" u="none" strike="noStrike" dirty="0">
                          <a:solidFill>
                            <a:schemeClr val="tx1"/>
                          </a:solidFill>
                          <a:effectLst/>
                          <a:latin typeface="Calibri" panose="020F0502020204030204" pitchFamily="34" charset="0"/>
                        </a:rPr>
                        <a:t>Erogati</a:t>
                      </a:r>
                    </a:p>
                  </a:txBody>
                  <a:tcPr marL="6350" marR="6350" marT="635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443754068"/>
                  </a:ext>
                </a:extLst>
              </a:tr>
              <a:tr h="381044">
                <a:tc>
                  <a:txBody>
                    <a:bodyPr/>
                    <a:lstStyle/>
                    <a:p>
                      <a:pPr marL="0" algn="l" defTabSz="914400" rtl="0" eaLnBrk="1" fontAlgn="b" latinLnBrk="0" hangingPunct="1"/>
                      <a:r>
                        <a:rPr lang="it-IT" sz="1600" b="1" i="0" u="none" strike="noStrike" kern="1200" dirty="0">
                          <a:solidFill>
                            <a:srgbClr val="00B050"/>
                          </a:solidFill>
                          <a:effectLst/>
                          <a:latin typeface="Calibri" panose="020F0502020204030204" pitchFamily="34" charset="0"/>
                          <a:ea typeface="+mn-ea"/>
                          <a:cs typeface="+mn-cs"/>
                        </a:rPr>
                        <a:t>31/12/2022 Terza rata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marL="0" algn="ctr" defTabSz="914400" rtl="0" eaLnBrk="1" fontAlgn="b" latinLnBrk="0" hangingPunct="1"/>
                      <a:r>
                        <a:rPr lang="it-IT" sz="1600" b="1" i="0" u="none" strike="noStrike" kern="1200" dirty="0">
                          <a:solidFill>
                            <a:srgbClr val="00B050"/>
                          </a:solidFill>
                          <a:effectLst/>
                          <a:latin typeface="Calibri" panose="020F0502020204030204" pitchFamily="34" charset="0"/>
                          <a:ea typeface="+mn-ea"/>
                          <a:cs typeface="+mn-cs"/>
                        </a:rPr>
                        <a:t>54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marL="0" algn="r" defTabSz="914400" rtl="0" eaLnBrk="1" fontAlgn="ctr" latinLnBrk="0" hangingPunct="1"/>
                      <a:r>
                        <a:rPr lang="it-IT" sz="1600" b="1" i="0" u="none" strike="noStrike" kern="1200" dirty="0">
                          <a:solidFill>
                            <a:srgbClr val="00B050"/>
                          </a:solidFill>
                          <a:effectLst/>
                          <a:latin typeface="Calibri" panose="020F0502020204030204" pitchFamily="34" charset="0"/>
                          <a:ea typeface="+mn-ea"/>
                          <a:cs typeface="+mn-cs"/>
                        </a:rPr>
                        <a:t>18,50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marL="0" algn="l" defTabSz="914400" rtl="0" eaLnBrk="1" fontAlgn="b" latinLnBrk="0" hangingPunct="1"/>
                      <a:r>
                        <a:rPr lang="it-IT" sz="1600" b="1" i="0" u="none" strike="noStrike" kern="1200" dirty="0">
                          <a:solidFill>
                            <a:schemeClr val="tx1"/>
                          </a:solidFill>
                          <a:effectLst/>
                          <a:latin typeface="Calibri" panose="020F0502020204030204" pitchFamily="34" charset="0"/>
                          <a:ea typeface="+mn-ea"/>
                          <a:cs typeface="+mn-cs"/>
                        </a:rPr>
                        <a:t>Erogati</a:t>
                      </a:r>
                    </a:p>
                  </a:txBody>
                  <a:tcPr marL="6350" marR="6350" marT="635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4138899944"/>
                  </a:ext>
                </a:extLst>
              </a:tr>
              <a:tr h="290858">
                <a:tc>
                  <a:txBody>
                    <a:bodyPr/>
                    <a:lstStyle/>
                    <a:p>
                      <a:pPr algn="l" fontAlgn="b"/>
                      <a:r>
                        <a:rPr lang="it-IT" sz="1600" b="1" i="0" u="none" strike="noStrike" kern="1200" dirty="0">
                          <a:solidFill>
                            <a:srgbClr val="00B050"/>
                          </a:solidFill>
                          <a:effectLst/>
                          <a:latin typeface="Calibri" panose="020F0502020204030204" pitchFamily="34" charset="0"/>
                          <a:ea typeface="+mn-ea"/>
                          <a:cs typeface="+mn-cs"/>
                        </a:rPr>
                        <a:t>30/06/2023 Quarta rata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marL="0" algn="ctr" defTabSz="914400" rtl="0" eaLnBrk="1" fontAlgn="b" latinLnBrk="0" hangingPunct="1"/>
                      <a:r>
                        <a:rPr lang="it-IT" sz="1600" b="1" i="0" u="none" strike="noStrike" kern="1200" dirty="0">
                          <a:solidFill>
                            <a:srgbClr val="00B050"/>
                          </a:solidFill>
                          <a:effectLst/>
                          <a:latin typeface="Calibri" panose="020F0502020204030204" pitchFamily="34" charset="0"/>
                          <a:ea typeface="+mn-ea"/>
                          <a:cs typeface="+mn-cs"/>
                        </a:rPr>
                        <a:t>27</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marL="0" algn="r" defTabSz="914400" rtl="0" eaLnBrk="1" fontAlgn="b" latinLnBrk="0" hangingPunct="1"/>
                      <a:r>
                        <a:rPr lang="it-IT" sz="1600" b="1" i="0" u="none" strike="noStrike" kern="1200" dirty="0">
                          <a:solidFill>
                            <a:srgbClr val="00B050"/>
                          </a:solidFill>
                          <a:effectLst/>
                          <a:latin typeface="Calibri" panose="020F0502020204030204" pitchFamily="34" charset="0"/>
                          <a:ea typeface="+mn-ea"/>
                          <a:cs typeface="+mn-cs"/>
                        </a:rPr>
                        <a:t>16,50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l" fontAlgn="b"/>
                      <a:r>
                        <a:rPr lang="it-IT" sz="1600" b="1" i="0" u="none" strike="noStrike" dirty="0">
                          <a:solidFill>
                            <a:srgbClr val="000000"/>
                          </a:solidFill>
                          <a:effectLst/>
                          <a:latin typeface="Calibri" panose="020F0502020204030204" pitchFamily="34" charset="0"/>
                        </a:rPr>
                        <a:t>Erogati</a:t>
                      </a:r>
                    </a:p>
                  </a:txBody>
                  <a:tcPr marL="6350" marR="6350" marT="635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552669954"/>
                  </a:ext>
                </a:extLst>
              </a:tr>
              <a:tr h="381044">
                <a:tc>
                  <a:txBody>
                    <a:bodyPr/>
                    <a:lstStyle/>
                    <a:p>
                      <a:pPr algn="l" fontAlgn="b"/>
                      <a:r>
                        <a:rPr lang="it-IT" sz="1600" b="1" i="0" u="none" strike="noStrike" dirty="0">
                          <a:solidFill>
                            <a:srgbClr val="FF0000"/>
                          </a:solidFill>
                          <a:effectLst/>
                          <a:latin typeface="Calibri" panose="020F0502020204030204" pitchFamily="34" charset="0"/>
                        </a:rPr>
                        <a:t>31/12/2023 Quinta rata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it-IT" sz="1600" b="1" i="0" u="none" strike="noStrike" dirty="0">
                          <a:solidFill>
                            <a:srgbClr val="FF0000"/>
                          </a:solidFill>
                          <a:effectLst/>
                          <a:latin typeface="Calibri" panose="020F0502020204030204" pitchFamily="34" charset="0"/>
                        </a:rPr>
                        <a:t>69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r" fontAlgn="b"/>
                      <a:r>
                        <a:rPr lang="it-IT" sz="1600" b="1" i="0" u="none" strike="noStrike" dirty="0">
                          <a:solidFill>
                            <a:srgbClr val="FF0000"/>
                          </a:solidFill>
                          <a:effectLst/>
                          <a:latin typeface="Calibri" panose="020F0502020204030204" pitchFamily="34" charset="0"/>
                        </a:rPr>
                        <a:t>18,00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l" fontAlgn="b"/>
                      <a:endParaRPr lang="it-IT" sz="16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880823119"/>
                  </a:ext>
                </a:extLst>
              </a:tr>
              <a:tr h="381044">
                <a:tc>
                  <a:txBody>
                    <a:bodyPr/>
                    <a:lstStyle/>
                    <a:p>
                      <a:pPr algn="l" fontAlgn="b"/>
                      <a:r>
                        <a:rPr lang="it-IT" sz="1600" b="1" i="0" u="none" strike="noStrike" dirty="0">
                          <a:solidFill>
                            <a:srgbClr val="FF0000"/>
                          </a:solidFill>
                          <a:effectLst/>
                          <a:latin typeface="Calibri" panose="020F0502020204030204" pitchFamily="34" charset="0"/>
                        </a:rPr>
                        <a:t>30/06/2024 Sesta rata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it-IT" sz="1600" b="1" i="0" u="none" strike="noStrike">
                          <a:solidFill>
                            <a:srgbClr val="FF0000"/>
                          </a:solidFill>
                          <a:effectLst/>
                          <a:latin typeface="Calibri" panose="020F0502020204030204" pitchFamily="34" charset="0"/>
                        </a:rPr>
                        <a:t>31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r" fontAlgn="b"/>
                      <a:r>
                        <a:rPr lang="it-IT" sz="1600" b="1" i="0" u="none" strike="noStrike" dirty="0">
                          <a:solidFill>
                            <a:srgbClr val="FF0000"/>
                          </a:solidFill>
                          <a:effectLst/>
                          <a:latin typeface="Calibri" panose="020F0502020204030204" pitchFamily="34" charset="0"/>
                        </a:rPr>
                        <a:t>11,00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l" fontAlgn="b"/>
                      <a:endParaRPr lang="it-IT" sz="1600" b="0" i="0" u="none" strike="noStrike">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069697430"/>
                  </a:ext>
                </a:extLst>
              </a:tr>
              <a:tr h="381044">
                <a:tc>
                  <a:txBody>
                    <a:bodyPr/>
                    <a:lstStyle/>
                    <a:p>
                      <a:pPr algn="l" fontAlgn="b"/>
                      <a:r>
                        <a:rPr lang="it-IT" sz="1600" b="1" i="0" u="none" strike="noStrike">
                          <a:solidFill>
                            <a:srgbClr val="FF0000"/>
                          </a:solidFill>
                          <a:effectLst/>
                          <a:latin typeface="Calibri" panose="020F0502020204030204" pitchFamily="34" charset="0"/>
                        </a:rPr>
                        <a:t>31/12/2024 Settima rata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it-IT" sz="1600" b="1" i="0" u="none" strike="noStrike">
                          <a:solidFill>
                            <a:srgbClr val="FF0000"/>
                          </a:solidFill>
                          <a:effectLst/>
                          <a:latin typeface="Calibri" panose="020F0502020204030204" pitchFamily="34" charset="0"/>
                        </a:rPr>
                        <a:t>58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r" fontAlgn="b"/>
                      <a:r>
                        <a:rPr lang="it-IT" sz="1600" b="1" i="0" u="none" strike="noStrike" dirty="0">
                          <a:solidFill>
                            <a:srgbClr val="FF0000"/>
                          </a:solidFill>
                          <a:effectLst/>
                          <a:latin typeface="Calibri" panose="020F0502020204030204" pitchFamily="34" charset="0"/>
                        </a:rPr>
                        <a:t>18,50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l" fontAlgn="b"/>
                      <a:endParaRPr lang="it-IT" sz="16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406442387"/>
                  </a:ext>
                </a:extLst>
              </a:tr>
              <a:tr h="381044">
                <a:tc>
                  <a:txBody>
                    <a:bodyPr/>
                    <a:lstStyle/>
                    <a:p>
                      <a:pPr algn="l" fontAlgn="b"/>
                      <a:r>
                        <a:rPr lang="it-IT" sz="1600" b="1" i="0" u="none" strike="noStrike">
                          <a:solidFill>
                            <a:srgbClr val="FF0000"/>
                          </a:solidFill>
                          <a:effectLst/>
                          <a:latin typeface="Calibri" panose="020F0502020204030204" pitchFamily="34" charset="0"/>
                        </a:rPr>
                        <a:t>30/06/2025 Ottava rata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it-IT" sz="1600" b="1" i="0" u="none" strike="noStrike">
                          <a:solidFill>
                            <a:srgbClr val="FF0000"/>
                          </a:solidFill>
                          <a:effectLst/>
                          <a:latin typeface="Calibri" panose="020F0502020204030204" pitchFamily="34" charset="0"/>
                        </a:rPr>
                        <a:t>20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r" fontAlgn="b"/>
                      <a:r>
                        <a:rPr lang="it-IT" sz="1600" b="1" i="0" u="none" strike="noStrike" dirty="0">
                          <a:solidFill>
                            <a:srgbClr val="FF0000"/>
                          </a:solidFill>
                          <a:effectLst/>
                          <a:latin typeface="Calibri" panose="020F0502020204030204" pitchFamily="34" charset="0"/>
                        </a:rPr>
                        <a:t>11,00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l" fontAlgn="b"/>
                      <a:endParaRPr lang="it-IT" sz="1600" b="0" i="0" u="none" strike="noStrike">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758257491"/>
                  </a:ext>
                </a:extLst>
              </a:tr>
              <a:tr h="381044">
                <a:tc>
                  <a:txBody>
                    <a:bodyPr/>
                    <a:lstStyle/>
                    <a:p>
                      <a:pPr algn="l" fontAlgn="b"/>
                      <a:r>
                        <a:rPr lang="it-IT" sz="1600" b="1" i="0" u="none" strike="noStrike">
                          <a:solidFill>
                            <a:srgbClr val="FF0000"/>
                          </a:solidFill>
                          <a:effectLst/>
                          <a:latin typeface="Calibri" panose="020F0502020204030204" pitchFamily="34" charset="0"/>
                        </a:rPr>
                        <a:t>31/12/2025 Nona rata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it-IT" sz="1600" b="1" i="0" u="none" strike="noStrike">
                          <a:solidFill>
                            <a:srgbClr val="FF0000"/>
                          </a:solidFill>
                          <a:effectLst/>
                          <a:latin typeface="Calibri" panose="020F0502020204030204" pitchFamily="34" charset="0"/>
                        </a:rPr>
                        <a:t>51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r" fontAlgn="b"/>
                      <a:r>
                        <a:rPr lang="it-IT" sz="1600" b="1" i="0" u="none" strike="noStrike" dirty="0">
                          <a:solidFill>
                            <a:srgbClr val="FF0000"/>
                          </a:solidFill>
                          <a:effectLst/>
                          <a:latin typeface="Calibri" panose="020F0502020204030204" pitchFamily="34" charset="0"/>
                        </a:rPr>
                        <a:t>13,00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l" fontAlgn="b"/>
                      <a:endParaRPr lang="it-IT" sz="16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111322226"/>
                  </a:ext>
                </a:extLst>
              </a:tr>
              <a:tr h="381044">
                <a:tc>
                  <a:txBody>
                    <a:bodyPr/>
                    <a:lstStyle/>
                    <a:p>
                      <a:pPr algn="l" fontAlgn="b"/>
                      <a:r>
                        <a:rPr lang="it-IT" sz="1600" b="1" i="0" u="none" strike="noStrike">
                          <a:solidFill>
                            <a:srgbClr val="FF0000"/>
                          </a:solidFill>
                          <a:effectLst/>
                          <a:latin typeface="Calibri" panose="020F0502020204030204" pitchFamily="34" charset="0"/>
                        </a:rPr>
                        <a:t>30/06/2026 Decima rata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b"/>
                      <a:r>
                        <a:rPr lang="it-IT" sz="1600" b="1" i="0" u="none" strike="noStrike">
                          <a:solidFill>
                            <a:srgbClr val="FF0000"/>
                          </a:solidFill>
                          <a:effectLst/>
                          <a:latin typeface="Calibri" panose="020F0502020204030204" pitchFamily="34" charset="0"/>
                        </a:rPr>
                        <a:t>120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r" fontAlgn="b"/>
                      <a:r>
                        <a:rPr lang="it-IT" sz="1600" b="1" i="0" u="none" strike="noStrike" dirty="0">
                          <a:solidFill>
                            <a:srgbClr val="FF0000"/>
                          </a:solidFill>
                          <a:effectLst/>
                          <a:latin typeface="Calibri" panose="020F0502020204030204" pitchFamily="34" charset="0"/>
                        </a:rPr>
                        <a:t>18,10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l" fontAlgn="b"/>
                      <a:endParaRPr lang="it-IT" sz="16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64810651"/>
                  </a:ext>
                </a:extLst>
              </a:tr>
              <a:tr h="248027">
                <a:tc>
                  <a:txBody>
                    <a:bodyPr/>
                    <a:lstStyle/>
                    <a:p>
                      <a:pPr algn="l" fontAlgn="b"/>
                      <a:r>
                        <a:rPr lang="it-IT" sz="1600" b="1" i="0" u="none" strike="noStrike" dirty="0">
                          <a:solidFill>
                            <a:srgbClr val="000000"/>
                          </a:solidFill>
                          <a:effectLst/>
                          <a:latin typeface="Calibri" panose="020F0502020204030204" pitchFamily="34" charset="0"/>
                        </a:rPr>
                        <a:t>TOTALE PNRR </a:t>
                      </a:r>
                    </a:p>
                    <a:p>
                      <a:pPr algn="l" fontAlgn="b"/>
                      <a:r>
                        <a:rPr lang="it-IT" sz="1600" b="1" i="0" u="none" strike="noStrike" dirty="0">
                          <a:solidFill>
                            <a:srgbClr val="000000"/>
                          </a:solidFill>
                          <a:effectLst/>
                          <a:latin typeface="Calibri" panose="020F0502020204030204" pitchFamily="34" charset="0"/>
                        </a:rPr>
                        <a:t>REPOWER</a:t>
                      </a:r>
                    </a:p>
                    <a:p>
                      <a:pPr algn="l" fontAlgn="b"/>
                      <a:r>
                        <a:rPr lang="it-IT" sz="1600" b="1" i="0" u="none" strike="noStrike" dirty="0">
                          <a:solidFill>
                            <a:srgbClr val="000000"/>
                          </a:solidFill>
                          <a:effectLst/>
                          <a:latin typeface="Calibri" panose="020F0502020204030204" pitchFamily="34" charset="0"/>
                        </a:rPr>
                        <a:t>TOTALE PNRR CON REPOWER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l" fontAlgn="b"/>
                      <a:r>
                        <a:rPr lang="it-IT" sz="1600" b="1"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r" fontAlgn="b"/>
                      <a:r>
                        <a:rPr lang="it-IT" sz="1600" b="1" i="0" u="none" strike="noStrike" dirty="0">
                          <a:solidFill>
                            <a:srgbClr val="000000"/>
                          </a:solidFill>
                          <a:effectLst/>
                          <a:latin typeface="Calibri" panose="020F0502020204030204" pitchFamily="34" charset="0"/>
                        </a:rPr>
                        <a:t>191,50</a:t>
                      </a:r>
                    </a:p>
                    <a:p>
                      <a:pPr algn="r" fontAlgn="b"/>
                      <a:r>
                        <a:rPr lang="it-IT" sz="1600" b="1" i="0" u="none" strike="noStrike" dirty="0">
                          <a:solidFill>
                            <a:srgbClr val="000000"/>
                          </a:solidFill>
                          <a:effectLst/>
                          <a:latin typeface="Calibri" panose="020F0502020204030204" pitchFamily="34" charset="0"/>
                        </a:rPr>
                        <a:t>2,9</a:t>
                      </a:r>
                    </a:p>
                    <a:p>
                      <a:pPr algn="r" fontAlgn="b"/>
                      <a:r>
                        <a:rPr lang="it-IT" sz="1600" b="1" i="0" u="none" strike="noStrike" dirty="0">
                          <a:solidFill>
                            <a:srgbClr val="000000"/>
                          </a:solidFill>
                          <a:effectLst/>
                          <a:latin typeface="Calibri" panose="020F0502020204030204" pitchFamily="34" charset="0"/>
                        </a:rPr>
                        <a:t>194,40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l" fontAlgn="b"/>
                      <a:endParaRPr lang="it-IT" sz="16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437420883"/>
                  </a:ext>
                </a:extLst>
              </a:tr>
            </a:tbl>
          </a:graphicData>
        </a:graphic>
      </p:graphicFrame>
      <p:sp>
        <p:nvSpPr>
          <p:cNvPr id="11" name="CasellaDiTesto 10">
            <a:extLst>
              <a:ext uri="{FF2B5EF4-FFF2-40B4-BE49-F238E27FC236}">
                <a16:creationId xmlns:a16="http://schemas.microsoft.com/office/drawing/2014/main" id="{5A81E388-AF9B-011E-DF17-E1596423620E}"/>
              </a:ext>
            </a:extLst>
          </p:cNvPr>
          <p:cNvSpPr txBox="1"/>
          <p:nvPr/>
        </p:nvSpPr>
        <p:spPr>
          <a:xfrm>
            <a:off x="890752" y="390776"/>
            <a:ext cx="10463048" cy="843116"/>
          </a:xfrm>
          <a:prstGeom prst="rect">
            <a:avLst/>
          </a:prstGeom>
          <a:noFill/>
        </p:spPr>
        <p:txBody>
          <a:bodyPr wrap="square">
            <a:spAutoFit/>
          </a:bodyPr>
          <a:lstStyle/>
          <a:p>
            <a:pPr algn="just">
              <a:lnSpc>
                <a:spcPct val="87000"/>
              </a:lnSpc>
              <a:spcBef>
                <a:spcPts val="1000"/>
              </a:spcBef>
              <a:spcAft>
                <a:spcPts val="800"/>
              </a:spcAft>
            </a:pPr>
            <a:r>
              <a:rPr lang="it-IT" sz="2800" dirty="0">
                <a:solidFill>
                  <a:srgbClr val="0070C0"/>
                </a:solidFill>
                <a:latin typeface="Calibri" panose="020F0502020204030204" pitchFamily="34" charset="0"/>
                <a:cs typeface="Times New Roman" panose="02020603050405020304" pitchFamily="18" charset="0"/>
              </a:rPr>
              <a:t>Sono stati erogati all’Italia 101,90 miliardi di euro pari ad oltre il 50% delle </a:t>
            </a:r>
            <a:r>
              <a:rPr lang="it-IT" sz="2800">
                <a:solidFill>
                  <a:srgbClr val="0070C0"/>
                </a:solidFill>
                <a:latin typeface="Calibri" panose="020F0502020204030204" pitchFamily="34" charset="0"/>
                <a:cs typeface="Times New Roman" panose="02020603050405020304" pitchFamily="18" charset="0"/>
              </a:rPr>
              <a:t>risorse assegnate</a:t>
            </a:r>
            <a:endParaRPr lang="it-IT" sz="2800" dirty="0">
              <a:solidFill>
                <a:srgbClr val="0070C0"/>
              </a:solidFill>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794083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D1C4E554-A48E-5372-2717-7D9D6D971ABA}"/>
              </a:ext>
            </a:extLst>
          </p:cNvPr>
          <p:cNvSpPr txBox="1"/>
          <p:nvPr/>
        </p:nvSpPr>
        <p:spPr>
          <a:xfrm>
            <a:off x="1385394" y="362635"/>
            <a:ext cx="9177501" cy="646331"/>
          </a:xfrm>
          <a:prstGeom prst="rect">
            <a:avLst/>
          </a:prstGeom>
          <a:noFill/>
        </p:spPr>
        <p:txBody>
          <a:bodyPr wrap="square">
            <a:spAutoFit/>
          </a:bodyPr>
          <a:lstStyle/>
          <a:p>
            <a:pPr algn="ctr"/>
            <a:r>
              <a:rPr lang="it-IT" sz="3600" dirty="0">
                <a:solidFill>
                  <a:srgbClr val="FF0000"/>
                </a:solidFill>
                <a:latin typeface="Calibri" panose="020F0502020204030204" pitchFamily="34" charset="0"/>
                <a:cs typeface="Times New Roman" panose="02020603050405020304" pitchFamily="18" charset="0"/>
              </a:rPr>
              <a:t>Esso costituisce una sfida </a:t>
            </a:r>
          </a:p>
        </p:txBody>
      </p:sp>
      <p:sp>
        <p:nvSpPr>
          <p:cNvPr id="4" name="Segnaposto contenuto 3">
            <a:extLst>
              <a:ext uri="{FF2B5EF4-FFF2-40B4-BE49-F238E27FC236}">
                <a16:creationId xmlns:a16="http://schemas.microsoft.com/office/drawing/2014/main" id="{9DDDA57F-BC1F-0949-74FA-8E9AAA62AAF1}"/>
              </a:ext>
            </a:extLst>
          </p:cNvPr>
          <p:cNvSpPr>
            <a:spLocks noGrp="1"/>
          </p:cNvSpPr>
          <p:nvPr>
            <p:ph idx="1"/>
          </p:nvPr>
        </p:nvSpPr>
        <p:spPr>
          <a:xfrm>
            <a:off x="838200" y="1497724"/>
            <a:ext cx="10515600" cy="3681248"/>
          </a:xfrm>
        </p:spPr>
        <p:txBody>
          <a:bodyPr>
            <a:normAutofit/>
          </a:bodyPr>
          <a:lstStyle/>
          <a:p>
            <a:pPr marL="0" indent="0" algn="just">
              <a:lnSpc>
                <a:spcPct val="107000"/>
              </a:lnSpc>
              <a:spcAft>
                <a:spcPts val="800"/>
              </a:spcAft>
              <a:buNone/>
            </a:pPr>
            <a:r>
              <a:rPr lang="it-IT" sz="3200" dirty="0">
                <a:solidFill>
                  <a:srgbClr val="0070C0"/>
                </a:solidFill>
                <a:latin typeface="Calibri" panose="020F0502020204030204" pitchFamily="34" charset="0"/>
                <a:cs typeface="Times New Roman" panose="02020603050405020304" pitchFamily="18" charset="0"/>
              </a:rPr>
              <a:t>Per realizzare i tanti obiettivi programmati e l’elevata mole di risorse, in un arco di tempo così ristretto si richiede grande impegno, serietà, capacità di mobilitare e focalizzare tutte le energie nazionali. Ne va della credibilità del paese e non solo.</a:t>
            </a:r>
          </a:p>
        </p:txBody>
      </p:sp>
      <p:sp>
        <p:nvSpPr>
          <p:cNvPr id="2" name="Segnaposto numero diapositiva 1">
            <a:extLst>
              <a:ext uri="{FF2B5EF4-FFF2-40B4-BE49-F238E27FC236}">
                <a16:creationId xmlns:a16="http://schemas.microsoft.com/office/drawing/2014/main" id="{227E0D3E-A18F-A7A4-71A9-BF9A96497DF0}"/>
              </a:ext>
            </a:extLst>
          </p:cNvPr>
          <p:cNvSpPr>
            <a:spLocks noGrp="1"/>
          </p:cNvSpPr>
          <p:nvPr>
            <p:ph type="sldNum" sz="quarter" idx="12"/>
          </p:nvPr>
        </p:nvSpPr>
        <p:spPr/>
        <p:txBody>
          <a:bodyPr/>
          <a:lstStyle/>
          <a:p>
            <a:fld id="{AD40A07A-791B-4982-8048-CDE541102367}" type="slidenum">
              <a:rPr lang="it-IT" smtClean="0"/>
              <a:t>11</a:t>
            </a:fld>
            <a:endParaRPr lang="it-IT"/>
          </a:p>
        </p:txBody>
      </p:sp>
    </p:spTree>
    <p:extLst>
      <p:ext uri="{BB962C8B-B14F-4D97-AF65-F5344CB8AC3E}">
        <p14:creationId xmlns:p14="http://schemas.microsoft.com/office/powerpoint/2010/main" val="25092507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D1C4E554-A48E-5372-2717-7D9D6D971ABA}"/>
              </a:ext>
            </a:extLst>
          </p:cNvPr>
          <p:cNvSpPr txBox="1"/>
          <p:nvPr/>
        </p:nvSpPr>
        <p:spPr>
          <a:xfrm>
            <a:off x="1385394" y="362635"/>
            <a:ext cx="9177501" cy="646331"/>
          </a:xfrm>
          <a:prstGeom prst="rect">
            <a:avLst/>
          </a:prstGeom>
          <a:noFill/>
        </p:spPr>
        <p:txBody>
          <a:bodyPr wrap="square">
            <a:spAutoFit/>
          </a:bodyPr>
          <a:lstStyle/>
          <a:p>
            <a:r>
              <a:rPr lang="it-IT" sz="3600" dirty="0">
                <a:solidFill>
                  <a:srgbClr val="FF0000"/>
                </a:solidFill>
                <a:latin typeface="Calibri" panose="020F0502020204030204" pitchFamily="34" charset="0"/>
                <a:cs typeface="Times New Roman" panose="02020603050405020304" pitchFamily="18" charset="0"/>
              </a:rPr>
              <a:t>… segue</a:t>
            </a:r>
            <a:endParaRPr lang="it-IT" sz="3200" dirty="0">
              <a:solidFill>
                <a:srgbClr val="FF0000"/>
              </a:solidFill>
              <a:latin typeface="Calibri" panose="020F0502020204030204" pitchFamily="34" charset="0"/>
              <a:cs typeface="Times New Roman" panose="02020603050405020304" pitchFamily="18" charset="0"/>
            </a:endParaRPr>
          </a:p>
        </p:txBody>
      </p:sp>
      <p:sp>
        <p:nvSpPr>
          <p:cNvPr id="4" name="Segnaposto contenuto 3">
            <a:extLst>
              <a:ext uri="{FF2B5EF4-FFF2-40B4-BE49-F238E27FC236}">
                <a16:creationId xmlns:a16="http://schemas.microsoft.com/office/drawing/2014/main" id="{9DDDA57F-BC1F-0949-74FA-8E9AAA62AAF1}"/>
              </a:ext>
            </a:extLst>
          </p:cNvPr>
          <p:cNvSpPr>
            <a:spLocks noGrp="1"/>
          </p:cNvSpPr>
          <p:nvPr>
            <p:ph idx="1"/>
          </p:nvPr>
        </p:nvSpPr>
        <p:spPr>
          <a:xfrm>
            <a:off x="838200" y="1505607"/>
            <a:ext cx="10515600" cy="3681248"/>
          </a:xfrm>
        </p:spPr>
        <p:txBody>
          <a:bodyPr>
            <a:normAutofit/>
          </a:bodyPr>
          <a:lstStyle/>
          <a:p>
            <a:pPr marL="0" indent="0" algn="just">
              <a:lnSpc>
                <a:spcPct val="107000"/>
              </a:lnSpc>
              <a:spcAft>
                <a:spcPts val="800"/>
              </a:spcAft>
              <a:buNone/>
            </a:pPr>
            <a:r>
              <a:rPr lang="it-IT" sz="3200" dirty="0">
                <a:solidFill>
                  <a:srgbClr val="0070C0"/>
                </a:solidFill>
                <a:latin typeface="Calibri" panose="020F0502020204030204" pitchFamily="34" charset="0"/>
                <a:cs typeface="Times New Roman" panose="02020603050405020304" pitchFamily="18" charset="0"/>
              </a:rPr>
              <a:t>Si è consapevoli che la posta in palio non è solo la buona riuscita del PNRR. </a:t>
            </a:r>
          </a:p>
          <a:p>
            <a:pPr marL="0" indent="0" algn="just">
              <a:lnSpc>
                <a:spcPct val="107000"/>
              </a:lnSpc>
              <a:spcAft>
                <a:spcPts val="800"/>
              </a:spcAft>
              <a:buNone/>
            </a:pPr>
            <a:r>
              <a:rPr lang="it-IT" sz="3200" dirty="0">
                <a:solidFill>
                  <a:srgbClr val="0070C0"/>
                </a:solidFill>
                <a:latin typeface="Calibri" panose="020F0502020204030204" pitchFamily="34" charset="0"/>
                <a:cs typeface="Times New Roman" panose="02020603050405020304" pitchFamily="18" charset="0"/>
              </a:rPr>
              <a:t>Il fallimento di tale programma preclude in futuro e su diverse materie che l’Unione Europea ripercorra la strada del debito comune .</a:t>
            </a:r>
          </a:p>
          <a:p>
            <a:pPr marL="0" indent="0" algn="just">
              <a:lnSpc>
                <a:spcPct val="107000"/>
              </a:lnSpc>
              <a:spcAft>
                <a:spcPts val="800"/>
              </a:spcAft>
              <a:buNone/>
            </a:pPr>
            <a:r>
              <a:rPr lang="it-IT" sz="3200" dirty="0">
                <a:solidFill>
                  <a:srgbClr val="0070C0"/>
                </a:solidFill>
                <a:latin typeface="Calibri" panose="020F0502020204030204" pitchFamily="34" charset="0"/>
                <a:cs typeface="Times New Roman" panose="02020603050405020304" pitchFamily="18" charset="0"/>
              </a:rPr>
              <a:t> </a:t>
            </a:r>
          </a:p>
        </p:txBody>
      </p:sp>
      <p:sp>
        <p:nvSpPr>
          <p:cNvPr id="2" name="Segnaposto numero diapositiva 1">
            <a:extLst>
              <a:ext uri="{FF2B5EF4-FFF2-40B4-BE49-F238E27FC236}">
                <a16:creationId xmlns:a16="http://schemas.microsoft.com/office/drawing/2014/main" id="{227E0D3E-A18F-A7A4-71A9-BF9A96497DF0}"/>
              </a:ext>
            </a:extLst>
          </p:cNvPr>
          <p:cNvSpPr>
            <a:spLocks noGrp="1"/>
          </p:cNvSpPr>
          <p:nvPr>
            <p:ph type="sldNum" sz="quarter" idx="12"/>
          </p:nvPr>
        </p:nvSpPr>
        <p:spPr/>
        <p:txBody>
          <a:bodyPr/>
          <a:lstStyle/>
          <a:p>
            <a:fld id="{AD40A07A-791B-4982-8048-CDE541102367}" type="slidenum">
              <a:rPr lang="it-IT" smtClean="0"/>
              <a:t>12</a:t>
            </a:fld>
            <a:endParaRPr lang="it-IT"/>
          </a:p>
        </p:txBody>
      </p:sp>
    </p:spTree>
    <p:extLst>
      <p:ext uri="{BB962C8B-B14F-4D97-AF65-F5344CB8AC3E}">
        <p14:creationId xmlns:p14="http://schemas.microsoft.com/office/powerpoint/2010/main" val="6967841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9DDDA57F-BC1F-0949-74FA-8E9AAA62AAF1}"/>
              </a:ext>
            </a:extLst>
          </p:cNvPr>
          <p:cNvSpPr>
            <a:spLocks noGrp="1"/>
          </p:cNvSpPr>
          <p:nvPr>
            <p:ph idx="1"/>
          </p:nvPr>
        </p:nvSpPr>
        <p:spPr>
          <a:xfrm>
            <a:off x="838200" y="1426779"/>
            <a:ext cx="10515600" cy="3886200"/>
          </a:xfrm>
        </p:spPr>
        <p:txBody>
          <a:bodyPr>
            <a:normAutofit/>
          </a:bodyPr>
          <a:lstStyle/>
          <a:p>
            <a:pPr marL="0" indent="0" algn="just">
              <a:lnSpc>
                <a:spcPct val="107000"/>
              </a:lnSpc>
              <a:spcAft>
                <a:spcPts val="800"/>
              </a:spcAft>
              <a:buNone/>
            </a:pPr>
            <a:r>
              <a:rPr lang="it-IT" sz="3200" dirty="0">
                <a:solidFill>
                  <a:srgbClr val="0070C0"/>
                </a:solidFill>
                <a:latin typeface="Calibri" panose="020F0502020204030204" pitchFamily="34" charset="0"/>
                <a:cs typeface="Times New Roman" panose="02020603050405020304" pitchFamily="18" charset="0"/>
              </a:rPr>
              <a:t>«Far funzionare bene il PNRR significa anche dimostrare che un certo modello di Europa, l'Europa della solidarietà, del debito comune, degli investimenti, è un modello vincente e merita di essere perseguito anche dopo l'emergenza». </a:t>
            </a:r>
          </a:p>
        </p:txBody>
      </p:sp>
      <p:sp>
        <p:nvSpPr>
          <p:cNvPr id="2" name="Segnaposto numero diapositiva 1">
            <a:extLst>
              <a:ext uri="{FF2B5EF4-FFF2-40B4-BE49-F238E27FC236}">
                <a16:creationId xmlns:a16="http://schemas.microsoft.com/office/drawing/2014/main" id="{227E0D3E-A18F-A7A4-71A9-BF9A96497DF0}"/>
              </a:ext>
            </a:extLst>
          </p:cNvPr>
          <p:cNvSpPr>
            <a:spLocks noGrp="1"/>
          </p:cNvSpPr>
          <p:nvPr>
            <p:ph type="sldNum" sz="quarter" idx="12"/>
          </p:nvPr>
        </p:nvSpPr>
        <p:spPr/>
        <p:txBody>
          <a:bodyPr/>
          <a:lstStyle/>
          <a:p>
            <a:fld id="{AD40A07A-791B-4982-8048-CDE541102367}" type="slidenum">
              <a:rPr lang="it-IT" smtClean="0"/>
              <a:t>13</a:t>
            </a:fld>
            <a:endParaRPr lang="it-IT"/>
          </a:p>
        </p:txBody>
      </p:sp>
    </p:spTree>
    <p:extLst>
      <p:ext uri="{BB962C8B-B14F-4D97-AF65-F5344CB8AC3E}">
        <p14:creationId xmlns:p14="http://schemas.microsoft.com/office/powerpoint/2010/main" val="42706224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9DDDA57F-BC1F-0949-74FA-8E9AAA62AAF1}"/>
              </a:ext>
            </a:extLst>
          </p:cNvPr>
          <p:cNvSpPr>
            <a:spLocks noGrp="1"/>
          </p:cNvSpPr>
          <p:nvPr>
            <p:ph idx="1"/>
          </p:nvPr>
        </p:nvSpPr>
        <p:spPr>
          <a:xfrm>
            <a:off x="838200" y="1426779"/>
            <a:ext cx="10515600" cy="3886200"/>
          </a:xfrm>
        </p:spPr>
        <p:txBody>
          <a:bodyPr>
            <a:normAutofit/>
          </a:bodyPr>
          <a:lstStyle/>
          <a:p>
            <a:pPr marL="0" indent="0" algn="just">
              <a:lnSpc>
                <a:spcPct val="107000"/>
              </a:lnSpc>
              <a:spcAft>
                <a:spcPts val="800"/>
              </a:spcAft>
              <a:buNone/>
            </a:pPr>
            <a:r>
              <a:rPr lang="it-IT" sz="3200" dirty="0">
                <a:solidFill>
                  <a:srgbClr val="0070C0"/>
                </a:solidFill>
                <a:latin typeface="Calibri" panose="020F0502020204030204" pitchFamily="34" charset="0"/>
                <a:cs typeface="Times New Roman" panose="02020603050405020304" pitchFamily="18" charset="0"/>
              </a:rPr>
              <a:t>Ma «far funzionare» non significa «trovare delle modalità per avere i soldi, ma far sì che queste risorse siano davvero utilizzate per cambiare il Paese, aumentare la qualità dei servizi, la competitività, le infrastrutture materiali e sociali». </a:t>
            </a:r>
          </a:p>
          <a:p>
            <a:pPr marL="0" indent="0" algn="just">
              <a:lnSpc>
                <a:spcPct val="107000"/>
              </a:lnSpc>
              <a:spcAft>
                <a:spcPts val="800"/>
              </a:spcAft>
              <a:buNone/>
            </a:pPr>
            <a:r>
              <a:rPr lang="it-IT" sz="3200" dirty="0">
                <a:solidFill>
                  <a:srgbClr val="0070C0"/>
                </a:solidFill>
                <a:latin typeface="Calibri" panose="020F0502020204030204" pitchFamily="34" charset="0"/>
                <a:cs typeface="Times New Roman" panose="02020603050405020304" pitchFamily="18" charset="0"/>
              </a:rPr>
              <a:t>E’ la stessa natura di programma indirizzato alla performance che lo richiede.</a:t>
            </a:r>
          </a:p>
        </p:txBody>
      </p:sp>
      <p:sp>
        <p:nvSpPr>
          <p:cNvPr id="2" name="Segnaposto numero diapositiva 1">
            <a:extLst>
              <a:ext uri="{FF2B5EF4-FFF2-40B4-BE49-F238E27FC236}">
                <a16:creationId xmlns:a16="http://schemas.microsoft.com/office/drawing/2014/main" id="{227E0D3E-A18F-A7A4-71A9-BF9A96497DF0}"/>
              </a:ext>
            </a:extLst>
          </p:cNvPr>
          <p:cNvSpPr>
            <a:spLocks noGrp="1"/>
          </p:cNvSpPr>
          <p:nvPr>
            <p:ph type="sldNum" sz="quarter" idx="12"/>
          </p:nvPr>
        </p:nvSpPr>
        <p:spPr/>
        <p:txBody>
          <a:bodyPr/>
          <a:lstStyle/>
          <a:p>
            <a:fld id="{AD40A07A-791B-4982-8048-CDE541102367}" type="slidenum">
              <a:rPr lang="it-IT" smtClean="0"/>
              <a:t>14</a:t>
            </a:fld>
            <a:endParaRPr lang="it-IT"/>
          </a:p>
        </p:txBody>
      </p:sp>
    </p:spTree>
    <p:extLst>
      <p:ext uri="{BB962C8B-B14F-4D97-AF65-F5344CB8AC3E}">
        <p14:creationId xmlns:p14="http://schemas.microsoft.com/office/powerpoint/2010/main" val="23321884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9DDDA57F-BC1F-0949-74FA-8E9AAA62AAF1}"/>
              </a:ext>
            </a:extLst>
          </p:cNvPr>
          <p:cNvSpPr>
            <a:spLocks noGrp="1"/>
          </p:cNvSpPr>
          <p:nvPr>
            <p:ph idx="1"/>
          </p:nvPr>
        </p:nvSpPr>
        <p:spPr>
          <a:xfrm>
            <a:off x="838200" y="638502"/>
            <a:ext cx="10515600" cy="5178973"/>
          </a:xfrm>
        </p:spPr>
        <p:txBody>
          <a:bodyPr>
            <a:noAutofit/>
          </a:bodyPr>
          <a:lstStyle/>
          <a:p>
            <a:pPr marL="0" indent="0" algn="just">
              <a:lnSpc>
                <a:spcPct val="107000"/>
              </a:lnSpc>
              <a:spcAft>
                <a:spcPts val="800"/>
              </a:spcAft>
              <a:buNone/>
            </a:pPr>
            <a:r>
              <a:rPr lang="it-IT" sz="3200" dirty="0">
                <a:solidFill>
                  <a:srgbClr val="FF0000"/>
                </a:solidFill>
                <a:latin typeface="Calibri" panose="020F0502020204030204" pitchFamily="34" charset="0"/>
                <a:cs typeface="Times New Roman" panose="02020603050405020304" pitchFamily="18" charset="0"/>
              </a:rPr>
              <a:t>Modifiche del Piano  disposte ai sensi dell’art. 21 del Reg 2021/241. </a:t>
            </a:r>
          </a:p>
          <a:p>
            <a:pPr marL="0" indent="0" algn="just">
              <a:lnSpc>
                <a:spcPct val="107000"/>
              </a:lnSpc>
              <a:spcAft>
                <a:spcPts val="800"/>
              </a:spcAft>
              <a:buNone/>
            </a:pPr>
            <a:r>
              <a:rPr lang="it-IT" sz="3200" dirty="0">
                <a:solidFill>
                  <a:srgbClr val="0070C0"/>
                </a:solidFill>
                <a:latin typeface="Calibri" panose="020F0502020204030204" pitchFamily="34" charset="0"/>
                <a:cs typeface="Times New Roman" panose="02020603050405020304" pitchFamily="18" charset="0"/>
              </a:rPr>
              <a:t>La revisione ha riguardato 144 misure fra riforme ed investimenti, su 349 complessive, con un impatto finanziario dell’8% (circa 16 miliardi).</a:t>
            </a:r>
          </a:p>
          <a:p>
            <a:pPr marL="0" indent="0" algn="just">
              <a:lnSpc>
                <a:spcPct val="107000"/>
              </a:lnSpc>
              <a:spcAft>
                <a:spcPts val="800"/>
              </a:spcAft>
              <a:buNone/>
            </a:pPr>
            <a:r>
              <a:rPr lang="it-IT" sz="3200" dirty="0">
                <a:solidFill>
                  <a:srgbClr val="0070C0"/>
                </a:solidFill>
                <a:latin typeface="Calibri" panose="020F0502020204030204" pitchFamily="34" charset="0"/>
                <a:cs typeface="Times New Roman" panose="02020603050405020304" pitchFamily="18" charset="0"/>
              </a:rPr>
              <a:t>Si aggiunge un nuovo capitolo il </a:t>
            </a:r>
            <a:r>
              <a:rPr lang="it-IT" sz="3200" dirty="0" err="1">
                <a:solidFill>
                  <a:srgbClr val="0070C0"/>
                </a:solidFill>
                <a:latin typeface="Calibri" panose="020F0502020204030204" pitchFamily="34" charset="0"/>
                <a:cs typeface="Times New Roman" panose="02020603050405020304" pitchFamily="18" charset="0"/>
              </a:rPr>
              <a:t>RePowerEU</a:t>
            </a:r>
            <a:r>
              <a:rPr lang="it-IT" sz="3200" dirty="0">
                <a:solidFill>
                  <a:srgbClr val="0070C0"/>
                </a:solidFill>
                <a:latin typeface="Calibri" panose="020F0502020204030204" pitchFamily="34" charset="0"/>
                <a:cs typeface="Times New Roman" panose="02020603050405020304" pitchFamily="18" charset="0"/>
              </a:rPr>
              <a:t> da 16 miliardi  circa (di cui 2,9 integrativi a fondo perduto) ed il restante importo </a:t>
            </a:r>
            <a:r>
              <a:rPr lang="it-IT" sz="3200" dirty="0" err="1">
                <a:solidFill>
                  <a:srgbClr val="0070C0"/>
                </a:solidFill>
                <a:latin typeface="Calibri" panose="020F0502020204030204" pitchFamily="34" charset="0"/>
                <a:cs typeface="Times New Roman" panose="02020603050405020304" pitchFamily="18" charset="0"/>
              </a:rPr>
              <a:t>definanziando</a:t>
            </a:r>
            <a:r>
              <a:rPr lang="it-IT" sz="3200" dirty="0">
                <a:solidFill>
                  <a:srgbClr val="0070C0"/>
                </a:solidFill>
                <a:latin typeface="Calibri" panose="020F0502020204030204" pitchFamily="34" charset="0"/>
                <a:cs typeface="Times New Roman" panose="02020603050405020304" pitchFamily="18" charset="0"/>
              </a:rPr>
              <a:t> interventi già inseriti.</a:t>
            </a:r>
          </a:p>
        </p:txBody>
      </p:sp>
      <p:sp>
        <p:nvSpPr>
          <p:cNvPr id="2" name="Segnaposto numero diapositiva 1">
            <a:extLst>
              <a:ext uri="{FF2B5EF4-FFF2-40B4-BE49-F238E27FC236}">
                <a16:creationId xmlns:a16="http://schemas.microsoft.com/office/drawing/2014/main" id="{227E0D3E-A18F-A7A4-71A9-BF9A96497DF0}"/>
              </a:ext>
            </a:extLst>
          </p:cNvPr>
          <p:cNvSpPr>
            <a:spLocks noGrp="1"/>
          </p:cNvSpPr>
          <p:nvPr>
            <p:ph type="sldNum" sz="quarter" idx="12"/>
          </p:nvPr>
        </p:nvSpPr>
        <p:spPr/>
        <p:txBody>
          <a:bodyPr/>
          <a:lstStyle/>
          <a:p>
            <a:fld id="{AD40A07A-791B-4982-8048-CDE541102367}" type="slidenum">
              <a:rPr lang="it-IT" smtClean="0"/>
              <a:t>15</a:t>
            </a:fld>
            <a:endParaRPr lang="it-IT"/>
          </a:p>
        </p:txBody>
      </p:sp>
    </p:spTree>
    <p:extLst>
      <p:ext uri="{BB962C8B-B14F-4D97-AF65-F5344CB8AC3E}">
        <p14:creationId xmlns:p14="http://schemas.microsoft.com/office/powerpoint/2010/main" val="32634250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9DDDA57F-BC1F-0949-74FA-8E9AAA62AAF1}"/>
              </a:ext>
            </a:extLst>
          </p:cNvPr>
          <p:cNvSpPr>
            <a:spLocks noGrp="1"/>
          </p:cNvSpPr>
          <p:nvPr>
            <p:ph idx="1"/>
          </p:nvPr>
        </p:nvSpPr>
        <p:spPr>
          <a:xfrm>
            <a:off x="838200" y="638502"/>
            <a:ext cx="10515600" cy="5178973"/>
          </a:xfrm>
        </p:spPr>
        <p:txBody>
          <a:bodyPr>
            <a:noAutofit/>
          </a:bodyPr>
          <a:lstStyle/>
          <a:p>
            <a:pPr marL="0" indent="0" algn="just">
              <a:lnSpc>
                <a:spcPct val="107000"/>
              </a:lnSpc>
              <a:spcAft>
                <a:spcPts val="800"/>
              </a:spcAft>
              <a:buNone/>
            </a:pPr>
            <a:r>
              <a:rPr lang="it-IT" sz="3200" dirty="0">
                <a:solidFill>
                  <a:srgbClr val="FF0000"/>
                </a:solidFill>
                <a:latin typeface="Calibri" panose="020F0502020204030204" pitchFamily="34" charset="0"/>
                <a:cs typeface="Times New Roman" panose="02020603050405020304" pitchFamily="18" charset="0"/>
              </a:rPr>
              <a:t>…segue: Modifiche del Piano  disposte ai sensi dell’art. 21 del Reg 2021/241. </a:t>
            </a:r>
          </a:p>
          <a:p>
            <a:pPr marL="0" indent="0" algn="just">
              <a:lnSpc>
                <a:spcPct val="107000"/>
              </a:lnSpc>
              <a:spcAft>
                <a:spcPts val="800"/>
              </a:spcAft>
              <a:buNone/>
            </a:pPr>
            <a:r>
              <a:rPr lang="it-IT" sz="3200" dirty="0">
                <a:solidFill>
                  <a:srgbClr val="0070C0"/>
                </a:solidFill>
                <a:latin typeface="Calibri" panose="020F0502020204030204" pitchFamily="34" charset="0"/>
                <a:cs typeface="Times New Roman" panose="02020603050405020304" pitchFamily="18" charset="0"/>
              </a:rPr>
              <a:t>Per interventi di miglioramento energetico (per definire azioni coordinate di diversificazione dell’approvvigionamento, diffusione delle energie rinnovabili, e promozione di azioni di risparmio energetico, supportati da tecnologie innovative) con investimenti ma anche con riforme.</a:t>
            </a:r>
          </a:p>
        </p:txBody>
      </p:sp>
      <p:sp>
        <p:nvSpPr>
          <p:cNvPr id="2" name="Segnaposto numero diapositiva 1">
            <a:extLst>
              <a:ext uri="{FF2B5EF4-FFF2-40B4-BE49-F238E27FC236}">
                <a16:creationId xmlns:a16="http://schemas.microsoft.com/office/drawing/2014/main" id="{227E0D3E-A18F-A7A4-71A9-BF9A96497DF0}"/>
              </a:ext>
            </a:extLst>
          </p:cNvPr>
          <p:cNvSpPr>
            <a:spLocks noGrp="1"/>
          </p:cNvSpPr>
          <p:nvPr>
            <p:ph type="sldNum" sz="quarter" idx="12"/>
          </p:nvPr>
        </p:nvSpPr>
        <p:spPr/>
        <p:txBody>
          <a:bodyPr/>
          <a:lstStyle/>
          <a:p>
            <a:fld id="{AD40A07A-791B-4982-8048-CDE541102367}" type="slidenum">
              <a:rPr lang="it-IT" smtClean="0"/>
              <a:t>16</a:t>
            </a:fld>
            <a:endParaRPr lang="it-IT"/>
          </a:p>
        </p:txBody>
      </p:sp>
    </p:spTree>
    <p:extLst>
      <p:ext uri="{BB962C8B-B14F-4D97-AF65-F5344CB8AC3E}">
        <p14:creationId xmlns:p14="http://schemas.microsoft.com/office/powerpoint/2010/main" val="14205259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9DDDA57F-BC1F-0949-74FA-8E9AAA62AAF1}"/>
              </a:ext>
            </a:extLst>
          </p:cNvPr>
          <p:cNvSpPr>
            <a:spLocks noGrp="1"/>
          </p:cNvSpPr>
          <p:nvPr>
            <p:ph idx="1"/>
          </p:nvPr>
        </p:nvSpPr>
        <p:spPr>
          <a:xfrm>
            <a:off x="838200" y="638502"/>
            <a:ext cx="10515600" cy="5178973"/>
          </a:xfrm>
        </p:spPr>
        <p:txBody>
          <a:bodyPr>
            <a:noAutofit/>
          </a:bodyPr>
          <a:lstStyle/>
          <a:p>
            <a:pPr marL="0" indent="0" algn="just">
              <a:lnSpc>
                <a:spcPct val="107000"/>
              </a:lnSpc>
              <a:spcAft>
                <a:spcPts val="800"/>
              </a:spcAft>
              <a:buNone/>
            </a:pPr>
            <a:r>
              <a:rPr lang="it-IT" sz="3200" dirty="0">
                <a:solidFill>
                  <a:srgbClr val="FF0000"/>
                </a:solidFill>
                <a:latin typeface="Calibri" panose="020F0502020204030204" pitchFamily="34" charset="0"/>
                <a:cs typeface="Times New Roman" panose="02020603050405020304" pitchFamily="18" charset="0"/>
              </a:rPr>
              <a:t>I cambiamenti  più rilevanti sono:</a:t>
            </a:r>
          </a:p>
          <a:p>
            <a:pPr marL="0" indent="0" algn="just">
              <a:lnSpc>
                <a:spcPct val="107000"/>
              </a:lnSpc>
              <a:spcAft>
                <a:spcPts val="800"/>
              </a:spcAft>
              <a:buNone/>
            </a:pPr>
            <a:r>
              <a:rPr lang="it-IT" sz="2400" dirty="0">
                <a:solidFill>
                  <a:srgbClr val="0070C0"/>
                </a:solidFill>
                <a:latin typeface="Calibri" panose="020F0502020204030204" pitchFamily="34" charset="0"/>
                <a:cs typeface="Times New Roman" panose="02020603050405020304" pitchFamily="18" charset="0"/>
              </a:rPr>
              <a:t>1) Lo spostamento della responsabilità della spesa per circa 13 miliardi dai Comuni al Governo centrale.</a:t>
            </a:r>
          </a:p>
          <a:p>
            <a:pPr marL="0" indent="0" algn="just">
              <a:lnSpc>
                <a:spcPct val="107000"/>
              </a:lnSpc>
              <a:spcAft>
                <a:spcPts val="800"/>
              </a:spcAft>
              <a:buNone/>
            </a:pPr>
            <a:r>
              <a:rPr lang="it-IT" sz="2400" dirty="0">
                <a:solidFill>
                  <a:srgbClr val="0070C0"/>
                </a:solidFill>
                <a:latin typeface="Calibri" panose="020F0502020204030204" pitchFamily="34" charset="0"/>
                <a:cs typeface="Times New Roman" panose="02020603050405020304" pitchFamily="18" charset="0"/>
              </a:rPr>
              <a:t>2) La distribuzione fra pubblico e privato: si riducono i finanziamenti per opere pubbliche a favore di quelli per i privati.</a:t>
            </a:r>
          </a:p>
          <a:p>
            <a:pPr marL="0" indent="0" algn="just">
              <a:lnSpc>
                <a:spcPct val="107000"/>
              </a:lnSpc>
              <a:spcAft>
                <a:spcPts val="800"/>
              </a:spcAft>
              <a:buNone/>
            </a:pPr>
            <a:r>
              <a:rPr lang="it-IT" sz="2400" dirty="0">
                <a:solidFill>
                  <a:srgbClr val="0070C0"/>
                </a:solidFill>
                <a:latin typeface="Calibri" panose="020F0502020204030204" pitchFamily="34" charset="0"/>
                <a:cs typeface="Times New Roman" panose="02020603050405020304" pitchFamily="18" charset="0"/>
              </a:rPr>
              <a:t>3) La natura della spesa. Si spostano risorse da progetti per migliorare il territorio, l’ambiente urbano, la sicurezza idrogeologica verso altri obiettivi (ad esempio l’innovazione verde e digitale delle imprese) ritenendo che essi abbiano un immediato impatto sulla crescita economica.</a:t>
            </a:r>
          </a:p>
        </p:txBody>
      </p:sp>
      <p:sp>
        <p:nvSpPr>
          <p:cNvPr id="2" name="Segnaposto numero diapositiva 1">
            <a:extLst>
              <a:ext uri="{FF2B5EF4-FFF2-40B4-BE49-F238E27FC236}">
                <a16:creationId xmlns:a16="http://schemas.microsoft.com/office/drawing/2014/main" id="{227E0D3E-A18F-A7A4-71A9-BF9A96497DF0}"/>
              </a:ext>
            </a:extLst>
          </p:cNvPr>
          <p:cNvSpPr>
            <a:spLocks noGrp="1"/>
          </p:cNvSpPr>
          <p:nvPr>
            <p:ph type="sldNum" sz="quarter" idx="12"/>
          </p:nvPr>
        </p:nvSpPr>
        <p:spPr/>
        <p:txBody>
          <a:bodyPr/>
          <a:lstStyle/>
          <a:p>
            <a:fld id="{AD40A07A-791B-4982-8048-CDE541102367}" type="slidenum">
              <a:rPr lang="it-IT" smtClean="0"/>
              <a:t>17</a:t>
            </a:fld>
            <a:endParaRPr lang="it-IT"/>
          </a:p>
        </p:txBody>
      </p:sp>
    </p:spTree>
    <p:extLst>
      <p:ext uri="{BB962C8B-B14F-4D97-AF65-F5344CB8AC3E}">
        <p14:creationId xmlns:p14="http://schemas.microsoft.com/office/powerpoint/2010/main" val="16926217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9DDDA57F-BC1F-0949-74FA-8E9AAA62AAF1}"/>
              </a:ext>
            </a:extLst>
          </p:cNvPr>
          <p:cNvSpPr>
            <a:spLocks noGrp="1"/>
          </p:cNvSpPr>
          <p:nvPr>
            <p:ph idx="1"/>
          </p:nvPr>
        </p:nvSpPr>
        <p:spPr>
          <a:xfrm>
            <a:off x="838200" y="638502"/>
            <a:ext cx="10515600" cy="5178973"/>
          </a:xfrm>
        </p:spPr>
        <p:txBody>
          <a:bodyPr>
            <a:noAutofit/>
          </a:bodyPr>
          <a:lstStyle/>
          <a:p>
            <a:pPr marL="0" indent="0" algn="just">
              <a:lnSpc>
                <a:spcPct val="107000"/>
              </a:lnSpc>
              <a:spcAft>
                <a:spcPts val="800"/>
              </a:spcAft>
              <a:buNone/>
            </a:pPr>
            <a:r>
              <a:rPr lang="it-IT" sz="3200" dirty="0">
                <a:solidFill>
                  <a:srgbClr val="FF0000"/>
                </a:solidFill>
                <a:latin typeface="Calibri" panose="020F0502020204030204" pitchFamily="34" charset="0"/>
                <a:cs typeface="Times New Roman" panose="02020603050405020304" pitchFamily="18" charset="0"/>
              </a:rPr>
              <a:t>Elenco delle Misure eliminate dal PNRR:</a:t>
            </a:r>
          </a:p>
          <a:p>
            <a:pPr marL="0" indent="0" algn="just">
              <a:lnSpc>
                <a:spcPct val="107000"/>
              </a:lnSpc>
              <a:spcAft>
                <a:spcPts val="800"/>
              </a:spcAft>
              <a:buNone/>
            </a:pPr>
            <a:endParaRPr lang="it-IT" sz="3200" dirty="0">
              <a:solidFill>
                <a:srgbClr val="FF0000"/>
              </a:solidFill>
              <a:latin typeface="Calibri" panose="020F0502020204030204" pitchFamily="34" charset="0"/>
              <a:cs typeface="Times New Roman" panose="02020603050405020304" pitchFamily="18" charset="0"/>
            </a:endParaRPr>
          </a:p>
        </p:txBody>
      </p:sp>
      <p:sp>
        <p:nvSpPr>
          <p:cNvPr id="2" name="Segnaposto numero diapositiva 1">
            <a:extLst>
              <a:ext uri="{FF2B5EF4-FFF2-40B4-BE49-F238E27FC236}">
                <a16:creationId xmlns:a16="http://schemas.microsoft.com/office/drawing/2014/main" id="{227E0D3E-A18F-A7A4-71A9-BF9A96497DF0}"/>
              </a:ext>
            </a:extLst>
          </p:cNvPr>
          <p:cNvSpPr>
            <a:spLocks noGrp="1"/>
          </p:cNvSpPr>
          <p:nvPr>
            <p:ph type="sldNum" sz="quarter" idx="12"/>
          </p:nvPr>
        </p:nvSpPr>
        <p:spPr/>
        <p:txBody>
          <a:bodyPr/>
          <a:lstStyle/>
          <a:p>
            <a:fld id="{AD40A07A-791B-4982-8048-CDE541102367}" type="slidenum">
              <a:rPr lang="it-IT" smtClean="0"/>
              <a:t>18</a:t>
            </a:fld>
            <a:endParaRPr lang="it-IT" dirty="0"/>
          </a:p>
        </p:txBody>
      </p:sp>
      <p:graphicFrame>
        <p:nvGraphicFramePr>
          <p:cNvPr id="3" name="Tabella 2">
            <a:extLst>
              <a:ext uri="{FF2B5EF4-FFF2-40B4-BE49-F238E27FC236}">
                <a16:creationId xmlns:a16="http://schemas.microsoft.com/office/drawing/2014/main" id="{07B14DCA-4BE6-9BBE-A06E-01ED570FEFA2}"/>
              </a:ext>
            </a:extLst>
          </p:cNvPr>
          <p:cNvGraphicFramePr>
            <a:graphicFrameLocks noGrp="1"/>
          </p:cNvGraphicFramePr>
          <p:nvPr>
            <p:extLst>
              <p:ext uri="{D42A27DB-BD31-4B8C-83A1-F6EECF244321}">
                <p14:modId xmlns:p14="http://schemas.microsoft.com/office/powerpoint/2010/main" val="3381658643"/>
              </p:ext>
            </p:extLst>
          </p:nvPr>
        </p:nvGraphicFramePr>
        <p:xfrm>
          <a:off x="838200" y="1385455"/>
          <a:ext cx="10515599" cy="4045530"/>
        </p:xfrm>
        <a:graphic>
          <a:graphicData uri="http://schemas.openxmlformats.org/drawingml/2006/table">
            <a:tbl>
              <a:tblPr/>
              <a:tblGrid>
                <a:gridCol w="1143956">
                  <a:extLst>
                    <a:ext uri="{9D8B030D-6E8A-4147-A177-3AD203B41FA5}">
                      <a16:colId xmlns:a16="http://schemas.microsoft.com/office/drawing/2014/main" val="944274945"/>
                    </a:ext>
                  </a:extLst>
                </a:gridCol>
                <a:gridCol w="4223839">
                  <a:extLst>
                    <a:ext uri="{9D8B030D-6E8A-4147-A177-3AD203B41FA5}">
                      <a16:colId xmlns:a16="http://schemas.microsoft.com/office/drawing/2014/main" val="421914990"/>
                    </a:ext>
                  </a:extLst>
                </a:gridCol>
                <a:gridCol w="3079883">
                  <a:extLst>
                    <a:ext uri="{9D8B030D-6E8A-4147-A177-3AD203B41FA5}">
                      <a16:colId xmlns:a16="http://schemas.microsoft.com/office/drawing/2014/main" val="2555317129"/>
                    </a:ext>
                  </a:extLst>
                </a:gridCol>
                <a:gridCol w="2067921">
                  <a:extLst>
                    <a:ext uri="{9D8B030D-6E8A-4147-A177-3AD203B41FA5}">
                      <a16:colId xmlns:a16="http://schemas.microsoft.com/office/drawing/2014/main" val="1640917152"/>
                    </a:ext>
                  </a:extLst>
                </a:gridCol>
              </a:tblGrid>
              <a:tr h="269712">
                <a:tc>
                  <a:txBody>
                    <a:bodyPr/>
                    <a:lstStyle/>
                    <a:p>
                      <a:pPr algn="ctr" fontAlgn="t"/>
                      <a:r>
                        <a:rPr lang="it-IT" sz="1200" b="1" i="0" u="none" strike="noStrike" dirty="0">
                          <a:solidFill>
                            <a:srgbClr val="000000"/>
                          </a:solidFill>
                          <a:effectLst/>
                          <a:latin typeface="Calibri" panose="020F0502020204030204" pitchFamily="34" charset="0"/>
                          <a:cs typeface="Calibri" panose="020F0502020204030204" pitchFamily="34" charset="0"/>
                        </a:rPr>
                        <a:t>ID MISURA</a:t>
                      </a:r>
                    </a:p>
                  </a:txBody>
                  <a:tcPr marL="8250" marR="8250" marT="82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t"/>
                      <a:r>
                        <a:rPr lang="it-IT" sz="1200" b="1" i="0" u="none" strike="noStrike">
                          <a:solidFill>
                            <a:srgbClr val="000000"/>
                          </a:solidFill>
                          <a:effectLst/>
                          <a:latin typeface="Calibri" panose="020F0502020204030204" pitchFamily="34" charset="0"/>
                          <a:cs typeface="Calibri" panose="020F0502020204030204" pitchFamily="34" charset="0"/>
                        </a:rPr>
                        <a:t>Descrizione misura</a:t>
                      </a:r>
                    </a:p>
                  </a:txBody>
                  <a:tcPr marL="8250" marR="8250" marT="82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t"/>
                      <a:r>
                        <a:rPr lang="it-IT" sz="1200" b="1" i="0" u="none" strike="noStrike" dirty="0">
                          <a:solidFill>
                            <a:srgbClr val="000000"/>
                          </a:solidFill>
                          <a:effectLst/>
                          <a:latin typeface="Calibri" panose="020F0502020204030204" pitchFamily="34" charset="0"/>
                          <a:cs typeface="Calibri" panose="020F0502020204030204" pitchFamily="34" charset="0"/>
                        </a:rPr>
                        <a:t>Amministrazione centrale di riferimento </a:t>
                      </a:r>
                    </a:p>
                  </a:txBody>
                  <a:tcPr marL="8250" marR="8250" marT="82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t"/>
                      <a:r>
                        <a:rPr lang="it-IT" sz="1200" b="1" i="0" u="none" strike="noStrike">
                          <a:solidFill>
                            <a:srgbClr val="000000"/>
                          </a:solidFill>
                          <a:effectLst/>
                          <a:latin typeface="Calibri" panose="020F0502020204030204" pitchFamily="34" charset="0"/>
                          <a:cs typeface="Calibri" panose="020F0502020204030204" pitchFamily="34" charset="0"/>
                        </a:rPr>
                        <a:t>Proposta rimodulazione</a:t>
                      </a:r>
                    </a:p>
                  </a:txBody>
                  <a:tcPr marL="8250" marR="8250" marT="82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2460147202"/>
                  </a:ext>
                </a:extLst>
              </a:tr>
              <a:tr h="471977">
                <a:tc>
                  <a:txBody>
                    <a:bodyPr/>
                    <a:lstStyle/>
                    <a:p>
                      <a:pPr algn="ctr" fontAlgn="t"/>
                      <a:r>
                        <a:rPr lang="it-IT" sz="1200" b="0" i="0" u="none" strike="noStrike" dirty="0">
                          <a:solidFill>
                            <a:srgbClr val="000000"/>
                          </a:solidFill>
                          <a:effectLst/>
                          <a:latin typeface="Calibri" panose="020F0502020204030204" pitchFamily="34" charset="0"/>
                          <a:cs typeface="Calibri" panose="020F0502020204030204" pitchFamily="34" charset="0"/>
                        </a:rPr>
                        <a:t>M2C4I2.2</a:t>
                      </a:r>
                    </a:p>
                  </a:txBody>
                  <a:tcPr marL="8250" marR="8250" marT="82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DCF8"/>
                    </a:solidFill>
                  </a:tcPr>
                </a:tc>
                <a:tc>
                  <a:txBody>
                    <a:bodyPr/>
                    <a:lstStyle/>
                    <a:p>
                      <a:pPr algn="ctr" fontAlgn="t"/>
                      <a:r>
                        <a:rPr lang="it-IT" sz="1200" b="0" i="0" u="none" strike="noStrike" dirty="0">
                          <a:solidFill>
                            <a:srgbClr val="000000"/>
                          </a:solidFill>
                          <a:effectLst/>
                          <a:latin typeface="Calibri" panose="020F0502020204030204" pitchFamily="34" charset="0"/>
                          <a:cs typeface="Calibri" panose="020F0502020204030204" pitchFamily="34" charset="0"/>
                        </a:rPr>
                        <a:t>Interventi per la resilienza, la valorizzazione del territorio e l'efficienza </a:t>
                      </a:r>
                      <a:r>
                        <a:rPr lang="it-IT" sz="1200" b="0" i="0" u="none" strike="noStrike" dirty="0" err="1">
                          <a:solidFill>
                            <a:srgbClr val="000000"/>
                          </a:solidFill>
                          <a:effectLst/>
                          <a:latin typeface="Calibri" panose="020F0502020204030204" pitchFamily="34" charset="0"/>
                          <a:cs typeface="Calibri" panose="020F0502020204030204" pitchFamily="34" charset="0"/>
                        </a:rPr>
                        <a:t>energatica</a:t>
                      </a:r>
                      <a:r>
                        <a:rPr lang="it-IT" sz="1200" b="0" i="0" u="none" strike="noStrike" dirty="0">
                          <a:solidFill>
                            <a:srgbClr val="000000"/>
                          </a:solidFill>
                          <a:effectLst/>
                          <a:latin typeface="Calibri" panose="020F0502020204030204" pitchFamily="34" charset="0"/>
                          <a:cs typeface="Calibri" panose="020F0502020204030204" pitchFamily="34" charset="0"/>
                        </a:rPr>
                        <a:t> dei Comuni </a:t>
                      </a:r>
                    </a:p>
                  </a:txBody>
                  <a:tcPr marL="8250" marR="8250" marT="82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DCF8"/>
                    </a:solidFill>
                  </a:tcPr>
                </a:tc>
                <a:tc>
                  <a:txBody>
                    <a:bodyPr/>
                    <a:lstStyle/>
                    <a:p>
                      <a:pPr algn="ctr" fontAlgn="t"/>
                      <a:r>
                        <a:rPr lang="it-IT" sz="1200" b="0" i="0" u="none" strike="noStrike">
                          <a:solidFill>
                            <a:srgbClr val="000000"/>
                          </a:solidFill>
                          <a:effectLst/>
                          <a:latin typeface="Calibri" panose="020F0502020204030204" pitchFamily="34" charset="0"/>
                          <a:cs typeface="Calibri" panose="020F0502020204030204" pitchFamily="34" charset="0"/>
                        </a:rPr>
                        <a:t>Ministero dell'Interno </a:t>
                      </a:r>
                    </a:p>
                  </a:txBody>
                  <a:tcPr marL="8250" marR="8250" marT="82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DCF8"/>
                    </a:solidFill>
                  </a:tcPr>
                </a:tc>
                <a:tc>
                  <a:txBody>
                    <a:bodyPr/>
                    <a:lstStyle/>
                    <a:p>
                      <a:pPr algn="ctr" fontAlgn="t"/>
                      <a:r>
                        <a:rPr lang="it-IT" sz="1200" b="0" i="0" u="none" strike="noStrike">
                          <a:solidFill>
                            <a:srgbClr val="000000"/>
                          </a:solidFill>
                          <a:effectLst/>
                          <a:latin typeface="Calibri" panose="020F0502020204030204" pitchFamily="34" charset="0"/>
                          <a:cs typeface="Calibri" panose="020F0502020204030204" pitchFamily="34" charset="0"/>
                        </a:rPr>
                        <a:t>6.000.000.000,00</a:t>
                      </a:r>
                    </a:p>
                  </a:txBody>
                  <a:tcPr marL="8250" marR="8250" marT="82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DCF8"/>
                    </a:solidFill>
                  </a:tcPr>
                </a:tc>
                <a:extLst>
                  <a:ext uri="{0D108BD9-81ED-4DB2-BD59-A6C34878D82A}">
                    <a16:rowId xmlns:a16="http://schemas.microsoft.com/office/drawing/2014/main" val="2213597699"/>
                  </a:ext>
                </a:extLst>
              </a:tr>
              <a:tr h="471977">
                <a:tc>
                  <a:txBody>
                    <a:bodyPr/>
                    <a:lstStyle/>
                    <a:p>
                      <a:pPr algn="ctr" fontAlgn="t"/>
                      <a:r>
                        <a:rPr lang="it-IT" sz="1200" b="0" i="0" u="none" strike="noStrike">
                          <a:solidFill>
                            <a:srgbClr val="000000"/>
                          </a:solidFill>
                          <a:effectLst/>
                          <a:latin typeface="Calibri" panose="020F0502020204030204" pitchFamily="34" charset="0"/>
                          <a:cs typeface="Calibri" panose="020F0502020204030204" pitchFamily="34" charset="0"/>
                        </a:rPr>
                        <a:t>M5C2I2.1</a:t>
                      </a:r>
                    </a:p>
                  </a:txBody>
                  <a:tcPr marL="8250" marR="8250" marT="82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DCF8"/>
                    </a:solidFill>
                  </a:tcPr>
                </a:tc>
                <a:tc>
                  <a:txBody>
                    <a:bodyPr/>
                    <a:lstStyle/>
                    <a:p>
                      <a:pPr algn="ctr" fontAlgn="t"/>
                      <a:r>
                        <a:rPr lang="it-IT" sz="1200" b="0" i="0" u="none" strike="noStrike" dirty="0">
                          <a:solidFill>
                            <a:srgbClr val="000000"/>
                          </a:solidFill>
                          <a:effectLst/>
                          <a:latin typeface="Calibri" panose="020F0502020204030204" pitchFamily="34" charset="0"/>
                          <a:cs typeface="Calibri" panose="020F0502020204030204" pitchFamily="34" charset="0"/>
                        </a:rPr>
                        <a:t>Investimenti in progetti di rigenerazione urbana, volti a ridurre situazioni di emarginazione e degrado sociale</a:t>
                      </a:r>
                    </a:p>
                  </a:txBody>
                  <a:tcPr marL="8250" marR="8250" marT="82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DCF8"/>
                    </a:solidFill>
                  </a:tcPr>
                </a:tc>
                <a:tc>
                  <a:txBody>
                    <a:bodyPr/>
                    <a:lstStyle/>
                    <a:p>
                      <a:pPr algn="ctr" fontAlgn="t"/>
                      <a:r>
                        <a:rPr lang="it-IT" sz="1200" b="0" i="0" u="none" strike="noStrike" dirty="0">
                          <a:solidFill>
                            <a:srgbClr val="000000"/>
                          </a:solidFill>
                          <a:effectLst/>
                          <a:latin typeface="Calibri" panose="020F0502020204030204" pitchFamily="34" charset="0"/>
                          <a:cs typeface="Calibri" panose="020F0502020204030204" pitchFamily="34" charset="0"/>
                        </a:rPr>
                        <a:t>Ministero dell'Interno </a:t>
                      </a:r>
                    </a:p>
                  </a:txBody>
                  <a:tcPr marL="8250" marR="8250" marT="82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DCF8"/>
                    </a:solidFill>
                  </a:tcPr>
                </a:tc>
                <a:tc>
                  <a:txBody>
                    <a:bodyPr/>
                    <a:lstStyle/>
                    <a:p>
                      <a:pPr algn="ctr" fontAlgn="t"/>
                      <a:r>
                        <a:rPr lang="it-IT" sz="1200" b="0" i="0" u="none" strike="noStrike">
                          <a:solidFill>
                            <a:srgbClr val="000000"/>
                          </a:solidFill>
                          <a:effectLst/>
                          <a:latin typeface="Calibri" panose="020F0502020204030204" pitchFamily="34" charset="0"/>
                          <a:cs typeface="Calibri" panose="020F0502020204030204" pitchFamily="34" charset="0"/>
                        </a:rPr>
                        <a:t>3.300.000.000,00</a:t>
                      </a:r>
                    </a:p>
                  </a:txBody>
                  <a:tcPr marL="8250" marR="8250" marT="82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DCF8"/>
                    </a:solidFill>
                  </a:tcPr>
                </a:tc>
                <a:extLst>
                  <a:ext uri="{0D108BD9-81ED-4DB2-BD59-A6C34878D82A}">
                    <a16:rowId xmlns:a16="http://schemas.microsoft.com/office/drawing/2014/main" val="2102257715"/>
                  </a:ext>
                </a:extLst>
              </a:tr>
              <a:tr h="471977">
                <a:tc>
                  <a:txBody>
                    <a:bodyPr/>
                    <a:lstStyle/>
                    <a:p>
                      <a:pPr algn="ctr" fontAlgn="t"/>
                      <a:r>
                        <a:rPr lang="it-IT" sz="1200" b="0" i="0" u="none" strike="noStrike">
                          <a:solidFill>
                            <a:srgbClr val="000000"/>
                          </a:solidFill>
                          <a:effectLst/>
                          <a:latin typeface="Calibri" panose="020F0502020204030204" pitchFamily="34" charset="0"/>
                          <a:cs typeface="Calibri" panose="020F0502020204030204" pitchFamily="34" charset="0"/>
                        </a:rPr>
                        <a:t>M5C2I2.2.2.C</a:t>
                      </a:r>
                    </a:p>
                  </a:txBody>
                  <a:tcPr marL="8250" marR="8250" marT="82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DCF8"/>
                    </a:solidFill>
                  </a:tcPr>
                </a:tc>
                <a:tc>
                  <a:txBody>
                    <a:bodyPr/>
                    <a:lstStyle/>
                    <a:p>
                      <a:pPr algn="ctr" fontAlgn="t"/>
                      <a:r>
                        <a:rPr lang="it-IT" sz="1200" b="0" i="0" u="none" strike="noStrike">
                          <a:solidFill>
                            <a:srgbClr val="000000"/>
                          </a:solidFill>
                          <a:effectLst/>
                          <a:latin typeface="Calibri" panose="020F0502020204030204" pitchFamily="34" charset="0"/>
                          <a:cs typeface="Calibri" panose="020F0502020204030204" pitchFamily="34" charset="0"/>
                        </a:rPr>
                        <a:t>Piani urbani integrati -progetti generali</a:t>
                      </a:r>
                    </a:p>
                  </a:txBody>
                  <a:tcPr marL="8250" marR="8250" marT="82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DCF8"/>
                    </a:solidFill>
                  </a:tcPr>
                </a:tc>
                <a:tc>
                  <a:txBody>
                    <a:bodyPr/>
                    <a:lstStyle/>
                    <a:p>
                      <a:pPr algn="ctr" fontAlgn="t"/>
                      <a:r>
                        <a:rPr lang="it-IT" sz="1200" b="0" i="0" u="none" strike="noStrike">
                          <a:solidFill>
                            <a:srgbClr val="000000"/>
                          </a:solidFill>
                          <a:effectLst/>
                          <a:latin typeface="Calibri" panose="020F0502020204030204" pitchFamily="34" charset="0"/>
                          <a:cs typeface="Calibri" panose="020F0502020204030204" pitchFamily="34" charset="0"/>
                        </a:rPr>
                        <a:t>Ministero dell'Interno </a:t>
                      </a:r>
                    </a:p>
                  </a:txBody>
                  <a:tcPr marL="8250" marR="8250" marT="82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DCF8"/>
                    </a:solidFill>
                  </a:tcPr>
                </a:tc>
                <a:tc>
                  <a:txBody>
                    <a:bodyPr/>
                    <a:lstStyle/>
                    <a:p>
                      <a:pPr algn="ctr" fontAlgn="t"/>
                      <a:r>
                        <a:rPr lang="it-IT" sz="1200" b="0" i="0" u="none" strike="noStrike" dirty="0">
                          <a:solidFill>
                            <a:srgbClr val="000000"/>
                          </a:solidFill>
                          <a:effectLst/>
                          <a:latin typeface="Calibri" panose="020F0502020204030204" pitchFamily="34" charset="0"/>
                          <a:cs typeface="Calibri" panose="020F0502020204030204" pitchFamily="34" charset="0"/>
                        </a:rPr>
                        <a:t>2.493.800.000,00</a:t>
                      </a:r>
                    </a:p>
                  </a:txBody>
                  <a:tcPr marL="8250" marR="8250" marT="82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DCF8"/>
                    </a:solidFill>
                  </a:tcPr>
                </a:tc>
                <a:extLst>
                  <a:ext uri="{0D108BD9-81ED-4DB2-BD59-A6C34878D82A}">
                    <a16:rowId xmlns:a16="http://schemas.microsoft.com/office/drawing/2014/main" val="4253093011"/>
                  </a:ext>
                </a:extLst>
              </a:tr>
              <a:tr h="471977">
                <a:tc>
                  <a:txBody>
                    <a:bodyPr/>
                    <a:lstStyle/>
                    <a:p>
                      <a:pPr algn="ctr" fontAlgn="t"/>
                      <a:r>
                        <a:rPr lang="it-IT" sz="1200" b="0" i="0" u="none" strike="noStrike">
                          <a:solidFill>
                            <a:srgbClr val="000000"/>
                          </a:solidFill>
                          <a:effectLst/>
                          <a:latin typeface="Calibri" panose="020F0502020204030204" pitchFamily="34" charset="0"/>
                          <a:cs typeface="Calibri" panose="020F0502020204030204" pitchFamily="34" charset="0"/>
                        </a:rPr>
                        <a:t>M2C4I2.1.A</a:t>
                      </a:r>
                    </a:p>
                  </a:txBody>
                  <a:tcPr marL="8250" marR="8250" marT="82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DCF8"/>
                    </a:solidFill>
                  </a:tcPr>
                </a:tc>
                <a:tc>
                  <a:txBody>
                    <a:bodyPr/>
                    <a:lstStyle/>
                    <a:p>
                      <a:pPr algn="ctr" fontAlgn="t"/>
                      <a:r>
                        <a:rPr lang="it-IT" sz="1200" b="0" i="0" u="none" strike="noStrike" dirty="0">
                          <a:solidFill>
                            <a:srgbClr val="000000"/>
                          </a:solidFill>
                          <a:effectLst/>
                          <a:latin typeface="Calibri" panose="020F0502020204030204" pitchFamily="34" charset="0"/>
                          <a:cs typeface="Calibri" panose="020F0502020204030204" pitchFamily="34" charset="0"/>
                        </a:rPr>
                        <a:t>Misure per la gestione del rischio di alluvione e per la riduzione del rischio idrogeologico</a:t>
                      </a:r>
                    </a:p>
                  </a:txBody>
                  <a:tcPr marL="8250" marR="8250" marT="82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DCF8"/>
                    </a:solidFill>
                  </a:tcPr>
                </a:tc>
                <a:tc>
                  <a:txBody>
                    <a:bodyPr/>
                    <a:lstStyle/>
                    <a:p>
                      <a:pPr algn="ctr" fontAlgn="t"/>
                      <a:r>
                        <a:rPr lang="it-IT" sz="1200" b="0" i="0" u="none" strike="noStrike">
                          <a:solidFill>
                            <a:srgbClr val="000000"/>
                          </a:solidFill>
                          <a:effectLst/>
                          <a:latin typeface="Calibri" panose="020F0502020204030204" pitchFamily="34" charset="0"/>
                          <a:cs typeface="Calibri" panose="020F0502020204030204" pitchFamily="34" charset="0"/>
                        </a:rPr>
                        <a:t>Ministero Ambiente e Sicurezza Energetica</a:t>
                      </a:r>
                    </a:p>
                  </a:txBody>
                  <a:tcPr marL="8250" marR="8250" marT="82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DCF8"/>
                    </a:solidFill>
                  </a:tcPr>
                </a:tc>
                <a:tc>
                  <a:txBody>
                    <a:bodyPr/>
                    <a:lstStyle/>
                    <a:p>
                      <a:pPr algn="ctr" fontAlgn="t"/>
                      <a:r>
                        <a:rPr lang="it-IT" sz="1200" b="0" i="0" u="none" strike="noStrike" dirty="0">
                          <a:solidFill>
                            <a:srgbClr val="000000"/>
                          </a:solidFill>
                          <a:effectLst/>
                          <a:latin typeface="Calibri" panose="020F0502020204030204" pitchFamily="34" charset="0"/>
                          <a:cs typeface="Calibri" panose="020F0502020204030204" pitchFamily="34" charset="0"/>
                        </a:rPr>
                        <a:t>1.287.100.000,00*</a:t>
                      </a:r>
                    </a:p>
                  </a:txBody>
                  <a:tcPr marL="8250" marR="8250" marT="82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DCF8"/>
                    </a:solidFill>
                  </a:tcPr>
                </a:tc>
                <a:extLst>
                  <a:ext uri="{0D108BD9-81ED-4DB2-BD59-A6C34878D82A}">
                    <a16:rowId xmlns:a16="http://schemas.microsoft.com/office/drawing/2014/main" val="989894936"/>
                  </a:ext>
                </a:extLst>
              </a:tr>
              <a:tr h="471977">
                <a:tc>
                  <a:txBody>
                    <a:bodyPr/>
                    <a:lstStyle/>
                    <a:p>
                      <a:pPr algn="ctr" fontAlgn="t"/>
                      <a:r>
                        <a:rPr lang="it-IT" sz="1200" b="0" i="0" u="none" strike="noStrike">
                          <a:solidFill>
                            <a:srgbClr val="000000"/>
                          </a:solidFill>
                          <a:effectLst/>
                          <a:latin typeface="Calibri" panose="020F0502020204030204" pitchFamily="34" charset="0"/>
                          <a:cs typeface="Calibri" panose="020F0502020204030204" pitchFamily="34" charset="0"/>
                        </a:rPr>
                        <a:t>M2C2I3.2</a:t>
                      </a:r>
                    </a:p>
                  </a:txBody>
                  <a:tcPr marL="8250" marR="8250" marT="82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DCF8"/>
                    </a:solidFill>
                  </a:tcPr>
                </a:tc>
                <a:tc>
                  <a:txBody>
                    <a:bodyPr/>
                    <a:lstStyle/>
                    <a:p>
                      <a:pPr algn="ctr" fontAlgn="t"/>
                      <a:r>
                        <a:rPr lang="it-IT" sz="1200" b="0" i="0" u="none" strike="noStrike">
                          <a:solidFill>
                            <a:srgbClr val="000000"/>
                          </a:solidFill>
                          <a:effectLst/>
                          <a:latin typeface="Calibri" panose="020F0502020204030204" pitchFamily="34" charset="0"/>
                          <a:cs typeface="Calibri" panose="020F0502020204030204" pitchFamily="34" charset="0"/>
                        </a:rPr>
                        <a:t>Utilizzo dell'idrogeno in settori hard-to-abate</a:t>
                      </a:r>
                    </a:p>
                  </a:txBody>
                  <a:tcPr marL="8250" marR="8250" marT="82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DCF8"/>
                    </a:solidFill>
                  </a:tcPr>
                </a:tc>
                <a:tc>
                  <a:txBody>
                    <a:bodyPr/>
                    <a:lstStyle/>
                    <a:p>
                      <a:pPr algn="ctr" fontAlgn="t"/>
                      <a:r>
                        <a:rPr lang="it-IT" sz="1200" b="0" i="0" u="none" strike="noStrike">
                          <a:solidFill>
                            <a:srgbClr val="000000"/>
                          </a:solidFill>
                          <a:effectLst/>
                          <a:latin typeface="Calibri" panose="020F0502020204030204" pitchFamily="34" charset="0"/>
                          <a:cs typeface="Calibri" panose="020F0502020204030204" pitchFamily="34" charset="0"/>
                        </a:rPr>
                        <a:t>Ministero Ambiente e Sicurezza Energetica</a:t>
                      </a:r>
                    </a:p>
                  </a:txBody>
                  <a:tcPr marL="8250" marR="8250" marT="82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DCF8"/>
                    </a:solidFill>
                  </a:tcPr>
                </a:tc>
                <a:tc>
                  <a:txBody>
                    <a:bodyPr/>
                    <a:lstStyle/>
                    <a:p>
                      <a:pPr algn="ctr" fontAlgn="t"/>
                      <a:r>
                        <a:rPr lang="it-IT" sz="1200" b="0" i="0" u="none" strike="noStrike" dirty="0">
                          <a:solidFill>
                            <a:srgbClr val="000000"/>
                          </a:solidFill>
                          <a:effectLst/>
                          <a:latin typeface="Calibri" panose="020F0502020204030204" pitchFamily="34" charset="0"/>
                          <a:cs typeface="Calibri" panose="020F0502020204030204" pitchFamily="34" charset="0"/>
                        </a:rPr>
                        <a:t>1.000.000.000,00</a:t>
                      </a:r>
                    </a:p>
                  </a:txBody>
                  <a:tcPr marL="8250" marR="8250" marT="82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DCF8"/>
                    </a:solidFill>
                  </a:tcPr>
                </a:tc>
                <a:extLst>
                  <a:ext uri="{0D108BD9-81ED-4DB2-BD59-A6C34878D82A}">
                    <a16:rowId xmlns:a16="http://schemas.microsoft.com/office/drawing/2014/main" val="3015109937"/>
                  </a:ext>
                </a:extLst>
              </a:tr>
              <a:tr h="471977">
                <a:tc>
                  <a:txBody>
                    <a:bodyPr/>
                    <a:lstStyle/>
                    <a:p>
                      <a:pPr algn="ctr" fontAlgn="t"/>
                      <a:r>
                        <a:rPr lang="it-IT" sz="1200" b="0" i="0" u="none" strike="noStrike">
                          <a:solidFill>
                            <a:srgbClr val="000000"/>
                          </a:solidFill>
                          <a:effectLst/>
                          <a:latin typeface="Calibri" panose="020F0502020204030204" pitchFamily="34" charset="0"/>
                          <a:cs typeface="Calibri" panose="020F0502020204030204" pitchFamily="34" charset="0"/>
                        </a:rPr>
                        <a:t>M5C3I1.1.1</a:t>
                      </a:r>
                    </a:p>
                  </a:txBody>
                  <a:tcPr marL="8250" marR="8250" marT="82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DCF8"/>
                    </a:solidFill>
                  </a:tcPr>
                </a:tc>
                <a:tc>
                  <a:txBody>
                    <a:bodyPr/>
                    <a:lstStyle/>
                    <a:p>
                      <a:pPr algn="ctr" fontAlgn="t"/>
                      <a:r>
                        <a:rPr lang="it-IT" sz="1200" b="0" i="0" u="none" strike="noStrike">
                          <a:solidFill>
                            <a:srgbClr val="000000"/>
                          </a:solidFill>
                          <a:effectLst/>
                          <a:latin typeface="Calibri" panose="020F0502020204030204" pitchFamily="34" charset="0"/>
                          <a:cs typeface="Calibri" panose="020F0502020204030204" pitchFamily="34" charset="0"/>
                        </a:rPr>
                        <a:t>Aree interne -Potenziamento servizi e infrastrutture sociali di comunità</a:t>
                      </a:r>
                    </a:p>
                  </a:txBody>
                  <a:tcPr marL="8250" marR="8250" marT="82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DCF8"/>
                    </a:solidFill>
                  </a:tcPr>
                </a:tc>
                <a:tc>
                  <a:txBody>
                    <a:bodyPr/>
                    <a:lstStyle/>
                    <a:p>
                      <a:pPr algn="ctr" fontAlgn="t"/>
                      <a:r>
                        <a:rPr lang="it-IT" sz="1200" b="0" i="0" u="none" strike="noStrike">
                          <a:solidFill>
                            <a:srgbClr val="000000"/>
                          </a:solidFill>
                          <a:effectLst/>
                          <a:latin typeface="Calibri" panose="020F0502020204030204" pitchFamily="34" charset="0"/>
                          <a:cs typeface="Calibri" panose="020F0502020204030204" pitchFamily="34" charset="0"/>
                        </a:rPr>
                        <a:t>PCM -DIP  Politiche di coesione</a:t>
                      </a:r>
                    </a:p>
                  </a:txBody>
                  <a:tcPr marL="8250" marR="8250" marT="82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DCF8"/>
                    </a:solidFill>
                  </a:tcPr>
                </a:tc>
                <a:tc>
                  <a:txBody>
                    <a:bodyPr/>
                    <a:lstStyle/>
                    <a:p>
                      <a:pPr algn="ctr" fontAlgn="t"/>
                      <a:r>
                        <a:rPr lang="it-IT" sz="1200" b="0" i="0" u="none" strike="noStrike" dirty="0">
                          <a:solidFill>
                            <a:srgbClr val="000000"/>
                          </a:solidFill>
                          <a:effectLst/>
                          <a:latin typeface="Calibri" panose="020F0502020204030204" pitchFamily="34" charset="0"/>
                          <a:cs typeface="Calibri" panose="020F0502020204030204" pitchFamily="34" charset="0"/>
                        </a:rPr>
                        <a:t>724.999.998,00</a:t>
                      </a:r>
                    </a:p>
                  </a:txBody>
                  <a:tcPr marL="8250" marR="8250" marT="82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DCF8"/>
                    </a:solidFill>
                  </a:tcPr>
                </a:tc>
                <a:extLst>
                  <a:ext uri="{0D108BD9-81ED-4DB2-BD59-A6C34878D82A}">
                    <a16:rowId xmlns:a16="http://schemas.microsoft.com/office/drawing/2014/main" val="530697778"/>
                  </a:ext>
                </a:extLst>
              </a:tr>
              <a:tr h="235989">
                <a:tc>
                  <a:txBody>
                    <a:bodyPr/>
                    <a:lstStyle/>
                    <a:p>
                      <a:pPr algn="ctr" fontAlgn="b"/>
                      <a:r>
                        <a:rPr lang="it-IT" sz="1200" b="0" i="0" u="none" strike="noStrike">
                          <a:solidFill>
                            <a:srgbClr val="000000"/>
                          </a:solidFill>
                          <a:effectLst/>
                          <a:latin typeface="Calibri" panose="020F0502020204030204" pitchFamily="34" charset="0"/>
                          <a:cs typeface="Calibri" panose="020F0502020204030204" pitchFamily="34" charset="0"/>
                        </a:rPr>
                        <a:t>M2C2I1.3</a:t>
                      </a:r>
                    </a:p>
                  </a:txBody>
                  <a:tcPr marL="8250" marR="8250" marT="82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DCF8"/>
                    </a:solidFill>
                  </a:tcPr>
                </a:tc>
                <a:tc>
                  <a:txBody>
                    <a:bodyPr/>
                    <a:lstStyle/>
                    <a:p>
                      <a:pPr algn="ctr" fontAlgn="b"/>
                      <a:r>
                        <a:rPr lang="it-IT" sz="1200" b="0" i="0" u="none" strike="noStrike">
                          <a:solidFill>
                            <a:srgbClr val="000000"/>
                          </a:solidFill>
                          <a:effectLst/>
                          <a:latin typeface="Calibri" panose="020F0502020204030204" pitchFamily="34" charset="0"/>
                          <a:cs typeface="Calibri" panose="020F0502020204030204" pitchFamily="34" charset="0"/>
                        </a:rPr>
                        <a:t>Promozione impianti innovativi (incluso offshore)</a:t>
                      </a:r>
                    </a:p>
                  </a:txBody>
                  <a:tcPr marL="8250" marR="8250" marT="82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DCF8"/>
                    </a:solidFill>
                  </a:tcPr>
                </a:tc>
                <a:tc>
                  <a:txBody>
                    <a:bodyPr/>
                    <a:lstStyle/>
                    <a:p>
                      <a:pPr algn="ctr" fontAlgn="b"/>
                      <a:r>
                        <a:rPr lang="it-IT" sz="1200" b="0" i="0" u="none" strike="noStrike">
                          <a:solidFill>
                            <a:srgbClr val="000000"/>
                          </a:solidFill>
                          <a:effectLst/>
                          <a:latin typeface="Calibri" panose="020F0502020204030204" pitchFamily="34" charset="0"/>
                          <a:cs typeface="Calibri" panose="020F0502020204030204" pitchFamily="34" charset="0"/>
                        </a:rPr>
                        <a:t>Ministero Ambiente e Sicurezza Energetica</a:t>
                      </a:r>
                    </a:p>
                  </a:txBody>
                  <a:tcPr marL="8250" marR="8250" marT="82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DCF8"/>
                    </a:solidFill>
                  </a:tcPr>
                </a:tc>
                <a:tc>
                  <a:txBody>
                    <a:bodyPr/>
                    <a:lstStyle/>
                    <a:p>
                      <a:pPr algn="ctr" fontAlgn="b"/>
                      <a:r>
                        <a:rPr lang="it-IT" sz="1200" b="0" i="0" u="none" strike="noStrike" dirty="0">
                          <a:solidFill>
                            <a:srgbClr val="000000"/>
                          </a:solidFill>
                          <a:effectLst/>
                          <a:latin typeface="Calibri" panose="020F0502020204030204" pitchFamily="34" charset="0"/>
                          <a:cs typeface="Calibri" panose="020F0502020204030204" pitchFamily="34" charset="0"/>
                        </a:rPr>
                        <a:t>675.000.000,00</a:t>
                      </a:r>
                    </a:p>
                  </a:txBody>
                  <a:tcPr marL="8250" marR="8250" marT="82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DCF8"/>
                    </a:solidFill>
                  </a:tcPr>
                </a:tc>
                <a:extLst>
                  <a:ext uri="{0D108BD9-81ED-4DB2-BD59-A6C34878D82A}">
                    <a16:rowId xmlns:a16="http://schemas.microsoft.com/office/drawing/2014/main" val="3823905086"/>
                  </a:ext>
                </a:extLst>
              </a:tr>
              <a:tr h="235989">
                <a:tc>
                  <a:txBody>
                    <a:bodyPr/>
                    <a:lstStyle/>
                    <a:p>
                      <a:pPr algn="ctr" fontAlgn="b"/>
                      <a:r>
                        <a:rPr lang="it-IT" sz="1200" b="0" i="0" u="none" strike="noStrike">
                          <a:solidFill>
                            <a:srgbClr val="000000"/>
                          </a:solidFill>
                          <a:effectLst/>
                          <a:latin typeface="Calibri" panose="020F0502020204030204" pitchFamily="34" charset="0"/>
                          <a:cs typeface="Calibri" panose="020F0502020204030204" pitchFamily="34" charset="0"/>
                        </a:rPr>
                        <a:t>M5C3I1.2</a:t>
                      </a:r>
                    </a:p>
                  </a:txBody>
                  <a:tcPr marL="8250" marR="8250" marT="82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DCF8"/>
                    </a:solidFill>
                  </a:tcPr>
                </a:tc>
                <a:tc>
                  <a:txBody>
                    <a:bodyPr/>
                    <a:lstStyle/>
                    <a:p>
                      <a:pPr algn="ctr" fontAlgn="b"/>
                      <a:r>
                        <a:rPr lang="it-IT" sz="1200" b="0" i="0" u="none" strike="noStrike">
                          <a:solidFill>
                            <a:srgbClr val="000000"/>
                          </a:solidFill>
                          <a:effectLst/>
                          <a:latin typeface="Calibri" panose="020F0502020204030204" pitchFamily="34" charset="0"/>
                          <a:cs typeface="Calibri" panose="020F0502020204030204" pitchFamily="34" charset="0"/>
                        </a:rPr>
                        <a:t>Valorizzazione dei beni confiscati alle mafie</a:t>
                      </a:r>
                    </a:p>
                  </a:txBody>
                  <a:tcPr marL="8250" marR="8250" marT="82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DCF8"/>
                    </a:solidFill>
                  </a:tcPr>
                </a:tc>
                <a:tc>
                  <a:txBody>
                    <a:bodyPr/>
                    <a:lstStyle/>
                    <a:p>
                      <a:pPr algn="ctr" fontAlgn="b"/>
                      <a:r>
                        <a:rPr lang="it-IT" sz="1200" b="0" i="0" u="none" strike="noStrike">
                          <a:solidFill>
                            <a:srgbClr val="000000"/>
                          </a:solidFill>
                          <a:effectLst/>
                          <a:latin typeface="Calibri" panose="020F0502020204030204" pitchFamily="34" charset="0"/>
                          <a:cs typeface="Calibri" panose="020F0502020204030204" pitchFamily="34" charset="0"/>
                        </a:rPr>
                        <a:t>PCM -DIP  Politiche di coesione</a:t>
                      </a:r>
                    </a:p>
                  </a:txBody>
                  <a:tcPr marL="8250" marR="8250" marT="82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DCF8"/>
                    </a:solidFill>
                  </a:tcPr>
                </a:tc>
                <a:tc>
                  <a:txBody>
                    <a:bodyPr/>
                    <a:lstStyle/>
                    <a:p>
                      <a:pPr algn="ctr" fontAlgn="b"/>
                      <a:r>
                        <a:rPr lang="it-IT" sz="1200" b="0" i="0" u="none" strike="noStrike">
                          <a:solidFill>
                            <a:srgbClr val="000000"/>
                          </a:solidFill>
                          <a:effectLst/>
                          <a:latin typeface="Calibri" panose="020F0502020204030204" pitchFamily="34" charset="0"/>
                          <a:cs typeface="Calibri" panose="020F0502020204030204" pitchFamily="34" charset="0"/>
                        </a:rPr>
                        <a:t>300.000.000,00</a:t>
                      </a:r>
                    </a:p>
                  </a:txBody>
                  <a:tcPr marL="8250" marR="8250" marT="82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DCF8"/>
                    </a:solidFill>
                  </a:tcPr>
                </a:tc>
                <a:extLst>
                  <a:ext uri="{0D108BD9-81ED-4DB2-BD59-A6C34878D82A}">
                    <a16:rowId xmlns:a16="http://schemas.microsoft.com/office/drawing/2014/main" val="3852326071"/>
                  </a:ext>
                </a:extLst>
              </a:tr>
              <a:tr h="235989">
                <a:tc>
                  <a:txBody>
                    <a:bodyPr/>
                    <a:lstStyle/>
                    <a:p>
                      <a:pPr algn="ctr" fontAlgn="b"/>
                      <a:r>
                        <a:rPr lang="it-IT" sz="1200" b="0" i="0" u="none" strike="noStrike">
                          <a:solidFill>
                            <a:srgbClr val="000000"/>
                          </a:solidFill>
                          <a:effectLst/>
                          <a:latin typeface="Calibri" panose="020F0502020204030204" pitchFamily="34" charset="0"/>
                          <a:cs typeface="Calibri" panose="020F0502020204030204" pitchFamily="34" charset="0"/>
                        </a:rPr>
                        <a:t>M2C4I3.1</a:t>
                      </a:r>
                    </a:p>
                  </a:txBody>
                  <a:tcPr marL="8250" marR="8250" marT="82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DCF8"/>
                    </a:solidFill>
                  </a:tcPr>
                </a:tc>
                <a:tc>
                  <a:txBody>
                    <a:bodyPr/>
                    <a:lstStyle/>
                    <a:p>
                      <a:pPr algn="ctr" fontAlgn="b"/>
                      <a:r>
                        <a:rPr lang="it-IT" sz="1200" b="0" i="0" u="none" strike="noStrike">
                          <a:solidFill>
                            <a:srgbClr val="000000"/>
                          </a:solidFill>
                          <a:effectLst/>
                          <a:latin typeface="Calibri" panose="020F0502020204030204" pitchFamily="34" charset="0"/>
                          <a:cs typeface="Calibri" panose="020F0502020204030204" pitchFamily="34" charset="0"/>
                        </a:rPr>
                        <a:t>Tutela e valorizzazione del verde urbano ed extraurbano</a:t>
                      </a:r>
                    </a:p>
                  </a:txBody>
                  <a:tcPr marL="8250" marR="8250" marT="82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DCF8"/>
                    </a:solidFill>
                  </a:tcPr>
                </a:tc>
                <a:tc>
                  <a:txBody>
                    <a:bodyPr/>
                    <a:lstStyle/>
                    <a:p>
                      <a:pPr algn="ctr" fontAlgn="b"/>
                      <a:r>
                        <a:rPr lang="it-IT" sz="1200" b="0" i="0" u="none" strike="noStrike">
                          <a:solidFill>
                            <a:srgbClr val="000000"/>
                          </a:solidFill>
                          <a:effectLst/>
                          <a:latin typeface="Calibri" panose="020F0502020204030204" pitchFamily="34" charset="0"/>
                          <a:cs typeface="Calibri" panose="020F0502020204030204" pitchFamily="34" charset="0"/>
                        </a:rPr>
                        <a:t>Ministero Ambiente e Sicurezza Energetica</a:t>
                      </a:r>
                    </a:p>
                  </a:txBody>
                  <a:tcPr marL="8250" marR="8250" marT="82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DCF8"/>
                    </a:solidFill>
                  </a:tcPr>
                </a:tc>
                <a:tc>
                  <a:txBody>
                    <a:bodyPr/>
                    <a:lstStyle/>
                    <a:p>
                      <a:pPr algn="ctr" fontAlgn="b"/>
                      <a:r>
                        <a:rPr lang="it-IT" sz="1200" b="0" i="0" u="none" strike="noStrike" dirty="0">
                          <a:solidFill>
                            <a:srgbClr val="000000"/>
                          </a:solidFill>
                          <a:effectLst/>
                          <a:latin typeface="Calibri" panose="020F0502020204030204" pitchFamily="34" charset="0"/>
                          <a:cs typeface="Calibri" panose="020F0502020204030204" pitchFamily="34" charset="0"/>
                        </a:rPr>
                        <a:t>110.000.000,00</a:t>
                      </a:r>
                    </a:p>
                  </a:txBody>
                  <a:tcPr marL="8250" marR="8250" marT="82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DCF8"/>
                    </a:solidFill>
                  </a:tcPr>
                </a:tc>
                <a:extLst>
                  <a:ext uri="{0D108BD9-81ED-4DB2-BD59-A6C34878D82A}">
                    <a16:rowId xmlns:a16="http://schemas.microsoft.com/office/drawing/2014/main" val="3458232844"/>
                  </a:ext>
                </a:extLst>
              </a:tr>
              <a:tr h="235989">
                <a:tc>
                  <a:txBody>
                    <a:bodyPr/>
                    <a:lstStyle/>
                    <a:p>
                      <a:pPr algn="ctr" fontAlgn="b"/>
                      <a:r>
                        <a:rPr lang="it-IT" sz="1200" b="1" i="0" u="none" strike="noStrike" dirty="0">
                          <a:solidFill>
                            <a:srgbClr val="000000"/>
                          </a:solidFill>
                          <a:effectLst/>
                          <a:latin typeface="Calibri" panose="020F0502020204030204" pitchFamily="34" charset="0"/>
                          <a:cs typeface="Calibri" panose="020F0502020204030204" pitchFamily="34" charset="0"/>
                        </a:rPr>
                        <a:t>TOTALE</a:t>
                      </a:r>
                    </a:p>
                  </a:txBody>
                  <a:tcPr marL="8250" marR="8250" marT="82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DCF8"/>
                    </a:solidFill>
                  </a:tcPr>
                </a:tc>
                <a:tc>
                  <a:txBody>
                    <a:bodyPr/>
                    <a:lstStyle/>
                    <a:p>
                      <a:pPr algn="l" fontAlgn="b"/>
                      <a:r>
                        <a:rPr lang="it-IT" sz="1200" b="0" i="0" u="none" strike="noStrike">
                          <a:solidFill>
                            <a:srgbClr val="000000"/>
                          </a:solidFill>
                          <a:effectLst/>
                          <a:latin typeface="Calibri" panose="020F0502020204030204" pitchFamily="34" charset="0"/>
                          <a:cs typeface="Calibri" panose="020F0502020204030204" pitchFamily="34" charset="0"/>
                        </a:rPr>
                        <a:t> </a:t>
                      </a:r>
                    </a:p>
                  </a:txBody>
                  <a:tcPr marL="8250" marR="8250" marT="82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DCF8"/>
                    </a:solidFill>
                  </a:tcPr>
                </a:tc>
                <a:tc>
                  <a:txBody>
                    <a:bodyPr/>
                    <a:lstStyle/>
                    <a:p>
                      <a:pPr algn="l" fontAlgn="b"/>
                      <a:r>
                        <a:rPr lang="it-IT" sz="1200" b="0" i="0" u="none" strike="noStrike">
                          <a:solidFill>
                            <a:srgbClr val="000000"/>
                          </a:solidFill>
                          <a:effectLst/>
                          <a:latin typeface="Calibri" panose="020F0502020204030204" pitchFamily="34" charset="0"/>
                          <a:cs typeface="Calibri" panose="020F0502020204030204" pitchFamily="34" charset="0"/>
                        </a:rPr>
                        <a:t> </a:t>
                      </a:r>
                    </a:p>
                  </a:txBody>
                  <a:tcPr marL="8250" marR="8250" marT="82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DCF8"/>
                    </a:solidFill>
                  </a:tcPr>
                </a:tc>
                <a:tc>
                  <a:txBody>
                    <a:bodyPr/>
                    <a:lstStyle/>
                    <a:p>
                      <a:pPr algn="ctr" fontAlgn="b"/>
                      <a:r>
                        <a:rPr lang="it-IT" sz="1200" b="1" i="0" u="none" strike="noStrike" dirty="0">
                          <a:solidFill>
                            <a:srgbClr val="FF0000"/>
                          </a:solidFill>
                          <a:effectLst/>
                          <a:latin typeface="Calibri" panose="020F0502020204030204" pitchFamily="34" charset="0"/>
                          <a:cs typeface="Calibri" panose="020F0502020204030204" pitchFamily="34" charset="0"/>
                        </a:rPr>
                        <a:t>15.890.899.998,00</a:t>
                      </a:r>
                    </a:p>
                  </a:txBody>
                  <a:tcPr marL="8250" marR="8250" marT="82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4DCF8"/>
                    </a:solidFill>
                  </a:tcPr>
                </a:tc>
                <a:extLst>
                  <a:ext uri="{0D108BD9-81ED-4DB2-BD59-A6C34878D82A}">
                    <a16:rowId xmlns:a16="http://schemas.microsoft.com/office/drawing/2014/main" val="3759414966"/>
                  </a:ext>
                </a:extLst>
              </a:tr>
            </a:tbl>
          </a:graphicData>
        </a:graphic>
      </p:graphicFrame>
      <p:sp>
        <p:nvSpPr>
          <p:cNvPr id="6" name="CasellaDiTesto 5">
            <a:extLst>
              <a:ext uri="{FF2B5EF4-FFF2-40B4-BE49-F238E27FC236}">
                <a16:creationId xmlns:a16="http://schemas.microsoft.com/office/drawing/2014/main" id="{1569C81D-07AE-6382-977B-E6AF182CB3E4}"/>
              </a:ext>
            </a:extLst>
          </p:cNvPr>
          <p:cNvSpPr txBox="1"/>
          <p:nvPr/>
        </p:nvSpPr>
        <p:spPr>
          <a:xfrm>
            <a:off x="838200" y="5576751"/>
            <a:ext cx="10383982" cy="276999"/>
          </a:xfrm>
          <a:prstGeom prst="rect">
            <a:avLst/>
          </a:prstGeom>
          <a:noFill/>
        </p:spPr>
        <p:txBody>
          <a:bodyPr wrap="square">
            <a:spAutoFit/>
          </a:bodyPr>
          <a:lstStyle/>
          <a:p>
            <a:r>
              <a:rPr lang="it-IT" sz="1200" dirty="0">
                <a:solidFill>
                  <a:srgbClr val="FF0000"/>
                </a:solidFill>
              </a:rPr>
              <a:t>*Il disastro idrogeologico in Emilia ha spinto il Governo a mantenere l’importo di 1.287 miliardi  da destinare all’Emilia Romagna.</a:t>
            </a:r>
          </a:p>
        </p:txBody>
      </p:sp>
    </p:spTree>
    <p:extLst>
      <p:ext uri="{BB962C8B-B14F-4D97-AF65-F5344CB8AC3E}">
        <p14:creationId xmlns:p14="http://schemas.microsoft.com/office/powerpoint/2010/main" val="7170996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9DDDA57F-BC1F-0949-74FA-8E9AAA62AAF1}"/>
              </a:ext>
            </a:extLst>
          </p:cNvPr>
          <p:cNvSpPr>
            <a:spLocks noGrp="1"/>
          </p:cNvSpPr>
          <p:nvPr>
            <p:ph idx="1"/>
          </p:nvPr>
        </p:nvSpPr>
        <p:spPr>
          <a:xfrm>
            <a:off x="838200" y="952540"/>
            <a:ext cx="10515600" cy="3850370"/>
          </a:xfrm>
        </p:spPr>
        <p:txBody>
          <a:bodyPr>
            <a:noAutofit/>
          </a:bodyPr>
          <a:lstStyle/>
          <a:p>
            <a:pPr marL="0" indent="0" algn="just">
              <a:lnSpc>
                <a:spcPct val="107000"/>
              </a:lnSpc>
              <a:spcAft>
                <a:spcPts val="800"/>
              </a:spcAft>
              <a:buNone/>
            </a:pPr>
            <a:r>
              <a:rPr lang="it-IT" sz="3200" dirty="0">
                <a:solidFill>
                  <a:srgbClr val="0070C0"/>
                </a:solidFill>
                <a:latin typeface="Calibri" panose="020F0502020204030204" pitchFamily="34" charset="0"/>
                <a:cs typeface="Times New Roman" panose="02020603050405020304" pitchFamily="18" charset="0"/>
              </a:rPr>
              <a:t>Il definanziamento di molti progetti comunali fa sorgere il problema delle risorse con cui finanziare  i relativi progetti alcuni dei quali in fase avanzata di realizzazione. Si fa riferimento al Fondo complementare ed ai Fondi di coesione 2021/2027, ma il Governo non ha ancora trovato una soluzione.</a:t>
            </a:r>
          </a:p>
        </p:txBody>
      </p:sp>
      <p:sp>
        <p:nvSpPr>
          <p:cNvPr id="2" name="Segnaposto numero diapositiva 1">
            <a:extLst>
              <a:ext uri="{FF2B5EF4-FFF2-40B4-BE49-F238E27FC236}">
                <a16:creationId xmlns:a16="http://schemas.microsoft.com/office/drawing/2014/main" id="{227E0D3E-A18F-A7A4-71A9-BF9A96497DF0}"/>
              </a:ext>
            </a:extLst>
          </p:cNvPr>
          <p:cNvSpPr>
            <a:spLocks noGrp="1"/>
          </p:cNvSpPr>
          <p:nvPr>
            <p:ph type="sldNum" sz="quarter" idx="12"/>
          </p:nvPr>
        </p:nvSpPr>
        <p:spPr/>
        <p:txBody>
          <a:bodyPr/>
          <a:lstStyle/>
          <a:p>
            <a:fld id="{AD40A07A-791B-4982-8048-CDE541102367}" type="slidenum">
              <a:rPr lang="it-IT" smtClean="0"/>
              <a:t>19</a:t>
            </a:fld>
            <a:endParaRPr lang="it-IT"/>
          </a:p>
        </p:txBody>
      </p:sp>
    </p:spTree>
    <p:extLst>
      <p:ext uri="{BB962C8B-B14F-4D97-AF65-F5344CB8AC3E}">
        <p14:creationId xmlns:p14="http://schemas.microsoft.com/office/powerpoint/2010/main" val="7435119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9472D340-0BA9-4FF4-893B-C74DEC5801A2}"/>
              </a:ext>
            </a:extLst>
          </p:cNvPr>
          <p:cNvSpPr txBox="1"/>
          <p:nvPr/>
        </p:nvSpPr>
        <p:spPr>
          <a:xfrm>
            <a:off x="654269" y="348221"/>
            <a:ext cx="11098924" cy="5777864"/>
          </a:xfrm>
          <a:prstGeom prst="rect">
            <a:avLst/>
          </a:prstGeom>
          <a:noFill/>
        </p:spPr>
        <p:txBody>
          <a:bodyPr wrap="square" rtlCol="0">
            <a:spAutoFit/>
          </a:bodyPr>
          <a:lstStyle/>
          <a:p>
            <a:pPr algn="just">
              <a:lnSpc>
                <a:spcPct val="107000"/>
              </a:lnSpc>
              <a:spcAft>
                <a:spcPts val="800"/>
              </a:spcAft>
            </a:pPr>
            <a:r>
              <a:rPr lang="it-IT" sz="3600" dirty="0">
                <a:solidFill>
                  <a:srgbClr val="FF0000"/>
                </a:solidFill>
                <a:latin typeface="Calibri" panose="020F0502020204030204" pitchFamily="34" charset="0"/>
                <a:cs typeface="Times New Roman" panose="02020603050405020304" pitchFamily="18" charset="0"/>
              </a:rPr>
              <a:t>Regolamenti UE che disciplinano le finalità e l’attuazione del </a:t>
            </a:r>
            <a:r>
              <a:rPr lang="it-IT" sz="3600" dirty="0" err="1">
                <a:solidFill>
                  <a:srgbClr val="FF0000"/>
                </a:solidFill>
                <a:latin typeface="Calibri" panose="020F0502020204030204" pitchFamily="34" charset="0"/>
                <a:cs typeface="Times New Roman" panose="02020603050405020304" pitchFamily="18" charset="0"/>
              </a:rPr>
              <a:t>Nex</a:t>
            </a:r>
            <a:r>
              <a:rPr lang="it-IT" sz="3600" dirty="0">
                <a:solidFill>
                  <a:srgbClr val="FF0000"/>
                </a:solidFill>
                <a:latin typeface="Calibri" panose="020F0502020204030204" pitchFamily="34" charset="0"/>
                <a:cs typeface="Times New Roman" panose="02020603050405020304" pitchFamily="18" charset="0"/>
              </a:rPr>
              <a:t>- Generation-EU :</a:t>
            </a:r>
          </a:p>
          <a:p>
            <a:pPr algn="just">
              <a:lnSpc>
                <a:spcPct val="107000"/>
              </a:lnSpc>
              <a:spcAft>
                <a:spcPts val="800"/>
              </a:spcAft>
            </a:pPr>
            <a:r>
              <a:rPr lang="it-IT" sz="3200" dirty="0">
                <a:solidFill>
                  <a:schemeClr val="accent5">
                    <a:lumMod val="75000"/>
                  </a:schemeClr>
                </a:solidFill>
                <a:latin typeface="Calibri" panose="020F0502020204030204" pitchFamily="34" charset="0"/>
                <a:cs typeface="Times New Roman" panose="02020603050405020304" pitchFamily="18" charset="0"/>
              </a:rPr>
              <a:t>- </a:t>
            </a:r>
            <a:r>
              <a:rPr lang="it-IT" sz="3200" dirty="0">
                <a:solidFill>
                  <a:srgbClr val="0070C0"/>
                </a:solidFill>
                <a:latin typeface="Calibri" panose="020F0502020204030204" pitchFamily="34" charset="0"/>
                <a:cs typeface="Times New Roman" panose="02020603050405020304" pitchFamily="18" charset="0"/>
              </a:rPr>
              <a:t>Reg (UE) 2020/2094 del Consiglio del 14 dicembre 2020 che istituisce uno strumento per la ripresa, il sostegno dell’economia dopo la crisi COVID-19;</a:t>
            </a:r>
          </a:p>
          <a:p>
            <a:pPr algn="just">
              <a:lnSpc>
                <a:spcPct val="107000"/>
              </a:lnSpc>
              <a:spcAft>
                <a:spcPts val="800"/>
              </a:spcAft>
            </a:pPr>
            <a:r>
              <a:rPr lang="it-IT" sz="3200" dirty="0">
                <a:solidFill>
                  <a:srgbClr val="0070C0"/>
                </a:solidFill>
                <a:latin typeface="Calibri" panose="020F0502020204030204" pitchFamily="34" charset="0"/>
                <a:cs typeface="Times New Roman" panose="02020603050405020304" pitchFamily="18" charset="0"/>
              </a:rPr>
              <a:t>- Reg (UE) 2021/241 del Parlamento e del Consiglio del 12 febbraio 2021 che istituisce il dispositivo per la ripresa e la resilienza;</a:t>
            </a:r>
          </a:p>
          <a:p>
            <a:pPr algn="just">
              <a:lnSpc>
                <a:spcPct val="107000"/>
              </a:lnSpc>
              <a:spcAft>
                <a:spcPts val="800"/>
              </a:spcAft>
            </a:pPr>
            <a:r>
              <a:rPr lang="it-IT" sz="3200" dirty="0">
                <a:solidFill>
                  <a:srgbClr val="0070C0"/>
                </a:solidFill>
                <a:latin typeface="Calibri" panose="020F0502020204030204" pitchFamily="34" charset="0"/>
                <a:cs typeface="Times New Roman" panose="02020603050405020304" pitchFamily="18" charset="0"/>
              </a:rPr>
              <a:t>- Reg (UE) 2023/435 del Parlamento e del Consiglio del 27 febbraio 2023 </a:t>
            </a:r>
            <a:r>
              <a:rPr lang="it-IT" sz="3200" dirty="0" err="1">
                <a:solidFill>
                  <a:srgbClr val="0070C0"/>
                </a:solidFill>
                <a:latin typeface="Calibri" panose="020F0502020204030204" pitchFamily="34" charset="0"/>
                <a:cs typeface="Times New Roman" panose="02020603050405020304" pitchFamily="18" charset="0"/>
              </a:rPr>
              <a:t>RePower</a:t>
            </a:r>
            <a:r>
              <a:rPr lang="it-IT" sz="3200" dirty="0">
                <a:solidFill>
                  <a:srgbClr val="0070C0"/>
                </a:solidFill>
                <a:latin typeface="Calibri" panose="020F0502020204030204" pitchFamily="34" charset="0"/>
                <a:cs typeface="Times New Roman" panose="02020603050405020304" pitchFamily="18" charset="0"/>
              </a:rPr>
              <a:t> EU che modifica Reg 2021/241.</a:t>
            </a:r>
          </a:p>
        </p:txBody>
      </p:sp>
      <p:sp>
        <p:nvSpPr>
          <p:cNvPr id="2" name="Segnaposto numero diapositiva 1">
            <a:extLst>
              <a:ext uri="{FF2B5EF4-FFF2-40B4-BE49-F238E27FC236}">
                <a16:creationId xmlns:a16="http://schemas.microsoft.com/office/drawing/2014/main" id="{A18FBD8F-7ACE-ACCC-726B-F5AE59802FFC}"/>
              </a:ext>
            </a:extLst>
          </p:cNvPr>
          <p:cNvSpPr>
            <a:spLocks noGrp="1"/>
          </p:cNvSpPr>
          <p:nvPr>
            <p:ph type="sldNum" sz="quarter" idx="12"/>
          </p:nvPr>
        </p:nvSpPr>
        <p:spPr/>
        <p:txBody>
          <a:bodyPr/>
          <a:lstStyle/>
          <a:p>
            <a:fld id="{AD40A07A-791B-4982-8048-CDE541102367}" type="slidenum">
              <a:rPr lang="it-IT" smtClean="0"/>
              <a:t>2</a:t>
            </a:fld>
            <a:endParaRPr lang="it-IT"/>
          </a:p>
        </p:txBody>
      </p:sp>
    </p:spTree>
    <p:extLst>
      <p:ext uri="{BB962C8B-B14F-4D97-AF65-F5344CB8AC3E}">
        <p14:creationId xmlns:p14="http://schemas.microsoft.com/office/powerpoint/2010/main" val="24781783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9DDDA57F-BC1F-0949-74FA-8E9AAA62AAF1}"/>
              </a:ext>
            </a:extLst>
          </p:cNvPr>
          <p:cNvSpPr>
            <a:spLocks noGrp="1"/>
          </p:cNvSpPr>
          <p:nvPr>
            <p:ph idx="1"/>
          </p:nvPr>
        </p:nvSpPr>
        <p:spPr>
          <a:xfrm>
            <a:off x="838200" y="601557"/>
            <a:ext cx="10515600" cy="4866369"/>
          </a:xfrm>
        </p:spPr>
        <p:txBody>
          <a:bodyPr>
            <a:noAutofit/>
          </a:bodyPr>
          <a:lstStyle/>
          <a:p>
            <a:pPr marL="0" indent="0" algn="just">
              <a:lnSpc>
                <a:spcPct val="107000"/>
              </a:lnSpc>
              <a:spcAft>
                <a:spcPts val="800"/>
              </a:spcAft>
              <a:buNone/>
            </a:pPr>
            <a:r>
              <a:rPr lang="it-IT" sz="2000" dirty="0">
                <a:solidFill>
                  <a:srgbClr val="0070C0"/>
                </a:solidFill>
                <a:latin typeface="Calibri" panose="020F0502020204030204" pitchFamily="34" charset="0"/>
                <a:cs typeface="Times New Roman" panose="02020603050405020304" pitchFamily="18" charset="0"/>
              </a:rPr>
              <a:t>L’impatto sulla crescita arriva non solo dalla spesa ma anche dalle  </a:t>
            </a:r>
            <a:r>
              <a:rPr lang="it-IT" sz="2000" dirty="0">
                <a:solidFill>
                  <a:srgbClr val="FF0000"/>
                </a:solidFill>
                <a:latin typeface="Calibri" panose="020F0502020204030204" pitchFamily="34" charset="0"/>
                <a:cs typeface="Times New Roman" panose="02020603050405020304" pitchFamily="18" charset="0"/>
              </a:rPr>
              <a:t>riforme. </a:t>
            </a:r>
          </a:p>
          <a:p>
            <a:pPr marL="0" indent="0" algn="just">
              <a:lnSpc>
                <a:spcPct val="107000"/>
              </a:lnSpc>
              <a:spcAft>
                <a:spcPts val="800"/>
              </a:spcAft>
              <a:buNone/>
            </a:pPr>
            <a:r>
              <a:rPr lang="it-IT" sz="2000" dirty="0">
                <a:solidFill>
                  <a:srgbClr val="0070C0"/>
                </a:solidFill>
                <a:latin typeface="Calibri" panose="020F0502020204030204" pitchFamily="34" charset="0"/>
                <a:cs typeface="Times New Roman" panose="02020603050405020304" pitchFamily="18" charset="0"/>
              </a:rPr>
              <a:t>Ma su tale campo si registrano molti </a:t>
            </a:r>
            <a:r>
              <a:rPr lang="it-IT" sz="2000" dirty="0">
                <a:solidFill>
                  <a:srgbClr val="FF0000"/>
                </a:solidFill>
                <a:latin typeface="Calibri" panose="020F0502020204030204" pitchFamily="34" charset="0"/>
                <a:cs typeface="Times New Roman" panose="02020603050405020304" pitchFamily="18" charset="0"/>
              </a:rPr>
              <a:t>rallentamenti</a:t>
            </a:r>
            <a:r>
              <a:rPr lang="it-IT" sz="2000" dirty="0">
                <a:solidFill>
                  <a:srgbClr val="0070C0"/>
                </a:solidFill>
                <a:latin typeface="Calibri" panose="020F0502020204030204" pitchFamily="34" charset="0"/>
                <a:cs typeface="Times New Roman" panose="02020603050405020304" pitchFamily="18" charset="0"/>
              </a:rPr>
              <a:t>.</a:t>
            </a:r>
          </a:p>
          <a:p>
            <a:pPr marL="0" indent="0" algn="just">
              <a:lnSpc>
                <a:spcPct val="107000"/>
              </a:lnSpc>
              <a:spcAft>
                <a:spcPts val="800"/>
              </a:spcAft>
              <a:buNone/>
            </a:pPr>
            <a:r>
              <a:rPr lang="it-IT" sz="2000" dirty="0">
                <a:solidFill>
                  <a:srgbClr val="0070C0"/>
                </a:solidFill>
                <a:latin typeface="Calibri" panose="020F0502020204030204" pitchFamily="34" charset="0"/>
                <a:cs typeface="Times New Roman" panose="02020603050405020304" pitchFamily="18" charset="0"/>
              </a:rPr>
              <a:t>Si è chiesto di allungare i tempi previsti ( ad esempio ):</a:t>
            </a:r>
          </a:p>
          <a:p>
            <a:pPr marL="0" indent="0" algn="just">
              <a:lnSpc>
                <a:spcPct val="107000"/>
              </a:lnSpc>
              <a:spcAft>
                <a:spcPts val="800"/>
              </a:spcAft>
              <a:buNone/>
            </a:pPr>
            <a:r>
              <a:rPr lang="it-IT" sz="2000" dirty="0">
                <a:solidFill>
                  <a:srgbClr val="0070C0"/>
                </a:solidFill>
                <a:latin typeface="Calibri" panose="020F0502020204030204" pitchFamily="34" charset="0"/>
                <a:cs typeface="Times New Roman" panose="02020603050405020304" pitchFamily="18" charset="0"/>
              </a:rPr>
              <a:t>-	per ridurre i tempi di pagamento della P.A. ;</a:t>
            </a:r>
          </a:p>
          <a:p>
            <a:pPr marL="0" indent="0" algn="just">
              <a:lnSpc>
                <a:spcPct val="107000"/>
              </a:lnSpc>
              <a:spcAft>
                <a:spcPts val="800"/>
              </a:spcAft>
              <a:buNone/>
            </a:pPr>
            <a:r>
              <a:rPr lang="it-IT" sz="2000" dirty="0">
                <a:solidFill>
                  <a:srgbClr val="0070C0"/>
                </a:solidFill>
                <a:latin typeface="Calibri" panose="020F0502020204030204" pitchFamily="34" charset="0"/>
                <a:cs typeface="Times New Roman" panose="02020603050405020304" pitchFamily="18" charset="0"/>
              </a:rPr>
              <a:t>-	per ridurre gli arretrati dei tribunali civili;</a:t>
            </a:r>
          </a:p>
          <a:p>
            <a:pPr marL="0" indent="0" algn="just">
              <a:lnSpc>
                <a:spcPct val="107000"/>
              </a:lnSpc>
              <a:spcAft>
                <a:spcPts val="800"/>
              </a:spcAft>
              <a:buNone/>
            </a:pPr>
            <a:r>
              <a:rPr lang="it-IT" sz="2000" dirty="0">
                <a:solidFill>
                  <a:srgbClr val="0070C0"/>
                </a:solidFill>
                <a:latin typeface="Calibri" panose="020F0502020204030204" pitchFamily="34" charset="0"/>
                <a:cs typeface="Times New Roman" panose="02020603050405020304" pitchFamily="18" charset="0"/>
              </a:rPr>
              <a:t>-               assunzioni nei tribunali per Ufficio del Processo</a:t>
            </a:r>
          </a:p>
          <a:p>
            <a:pPr marL="0" indent="0" algn="just">
              <a:lnSpc>
                <a:spcPct val="107000"/>
              </a:lnSpc>
              <a:spcAft>
                <a:spcPts val="800"/>
              </a:spcAft>
              <a:buNone/>
            </a:pPr>
            <a:r>
              <a:rPr lang="it-IT" sz="2000" dirty="0">
                <a:solidFill>
                  <a:srgbClr val="0070C0"/>
                </a:solidFill>
                <a:latin typeface="Calibri" panose="020F0502020204030204" pitchFamily="34" charset="0"/>
                <a:cs typeface="Times New Roman" panose="02020603050405020304" pitchFamily="18" charset="0"/>
              </a:rPr>
              <a:t>-	per accelerare i tempi di aggiudicazione ed esecuzione degli appalti;</a:t>
            </a:r>
          </a:p>
          <a:p>
            <a:pPr marL="0" indent="0" algn="just">
              <a:lnSpc>
                <a:spcPct val="107000"/>
              </a:lnSpc>
              <a:spcAft>
                <a:spcPts val="800"/>
              </a:spcAft>
              <a:buNone/>
            </a:pPr>
            <a:r>
              <a:rPr lang="it-IT" sz="2000" dirty="0">
                <a:solidFill>
                  <a:srgbClr val="0070C0"/>
                </a:solidFill>
                <a:latin typeface="Calibri" panose="020F0502020204030204" pitchFamily="34" charset="0"/>
                <a:cs typeface="Times New Roman" panose="02020603050405020304" pitchFamily="18" charset="0"/>
              </a:rPr>
              <a:t>-               modifica del target sugli asili nido.</a:t>
            </a:r>
          </a:p>
        </p:txBody>
      </p:sp>
      <p:sp>
        <p:nvSpPr>
          <p:cNvPr id="2" name="Segnaposto numero diapositiva 1">
            <a:extLst>
              <a:ext uri="{FF2B5EF4-FFF2-40B4-BE49-F238E27FC236}">
                <a16:creationId xmlns:a16="http://schemas.microsoft.com/office/drawing/2014/main" id="{227E0D3E-A18F-A7A4-71A9-BF9A96497DF0}"/>
              </a:ext>
            </a:extLst>
          </p:cNvPr>
          <p:cNvSpPr>
            <a:spLocks noGrp="1"/>
          </p:cNvSpPr>
          <p:nvPr>
            <p:ph type="sldNum" sz="quarter" idx="12"/>
          </p:nvPr>
        </p:nvSpPr>
        <p:spPr/>
        <p:txBody>
          <a:bodyPr/>
          <a:lstStyle/>
          <a:p>
            <a:fld id="{AD40A07A-791B-4982-8048-CDE541102367}" type="slidenum">
              <a:rPr lang="it-IT" smtClean="0"/>
              <a:t>20</a:t>
            </a:fld>
            <a:endParaRPr lang="it-IT"/>
          </a:p>
        </p:txBody>
      </p:sp>
    </p:spTree>
    <p:extLst>
      <p:ext uri="{BB962C8B-B14F-4D97-AF65-F5344CB8AC3E}">
        <p14:creationId xmlns:p14="http://schemas.microsoft.com/office/powerpoint/2010/main" val="7230574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9DDDA57F-BC1F-0949-74FA-8E9AAA62AAF1}"/>
              </a:ext>
            </a:extLst>
          </p:cNvPr>
          <p:cNvSpPr>
            <a:spLocks noGrp="1"/>
          </p:cNvSpPr>
          <p:nvPr>
            <p:ph idx="1"/>
          </p:nvPr>
        </p:nvSpPr>
        <p:spPr>
          <a:xfrm>
            <a:off x="838200" y="1489981"/>
            <a:ext cx="10515600" cy="3488419"/>
          </a:xfrm>
        </p:spPr>
        <p:txBody>
          <a:bodyPr>
            <a:noAutofit/>
          </a:bodyPr>
          <a:lstStyle/>
          <a:p>
            <a:pPr marL="0" indent="0" algn="just">
              <a:lnSpc>
                <a:spcPct val="107000"/>
              </a:lnSpc>
              <a:spcAft>
                <a:spcPts val="800"/>
              </a:spcAft>
              <a:buNone/>
            </a:pPr>
            <a:r>
              <a:rPr lang="it-IT" sz="3200" dirty="0">
                <a:solidFill>
                  <a:srgbClr val="FF0000"/>
                </a:solidFill>
                <a:latin typeface="Calibri" panose="020F0502020204030204" pitchFamily="34" charset="0"/>
                <a:cs typeface="Times New Roman" panose="02020603050405020304" pitchFamily="18" charset="0"/>
              </a:rPr>
              <a:t>Modifica della </a:t>
            </a:r>
            <a:r>
              <a:rPr lang="it-IT" sz="3200" i="1" dirty="0">
                <a:solidFill>
                  <a:srgbClr val="FF0000"/>
                </a:solidFill>
                <a:latin typeface="Calibri" panose="020F0502020204030204" pitchFamily="34" charset="0"/>
                <a:cs typeface="Times New Roman" panose="02020603050405020304" pitchFamily="18" charset="0"/>
              </a:rPr>
              <a:t>Governance</a:t>
            </a:r>
          </a:p>
          <a:p>
            <a:pPr marL="0" indent="0" algn="just">
              <a:lnSpc>
                <a:spcPct val="107000"/>
              </a:lnSpc>
              <a:spcAft>
                <a:spcPts val="800"/>
              </a:spcAft>
              <a:buNone/>
            </a:pPr>
            <a:r>
              <a:rPr lang="it-IT" sz="3200" dirty="0">
                <a:solidFill>
                  <a:srgbClr val="0070C0"/>
                </a:solidFill>
                <a:latin typeface="Calibri" panose="020F0502020204030204" pitchFamily="34" charset="0"/>
                <a:cs typeface="Times New Roman" panose="02020603050405020304" pitchFamily="18" charset="0"/>
              </a:rPr>
              <a:t>Anche la Governance ha subito un rilevante cambiamento disposto dal D.L. n. 13/2023 con l’istituzione presso la Presidenza del Consiglio dei Ministri della Struttura di missione PNRR. </a:t>
            </a:r>
          </a:p>
        </p:txBody>
      </p:sp>
      <p:sp>
        <p:nvSpPr>
          <p:cNvPr id="2" name="Segnaposto numero diapositiva 1">
            <a:extLst>
              <a:ext uri="{FF2B5EF4-FFF2-40B4-BE49-F238E27FC236}">
                <a16:creationId xmlns:a16="http://schemas.microsoft.com/office/drawing/2014/main" id="{227E0D3E-A18F-A7A4-71A9-BF9A96497DF0}"/>
              </a:ext>
            </a:extLst>
          </p:cNvPr>
          <p:cNvSpPr>
            <a:spLocks noGrp="1"/>
          </p:cNvSpPr>
          <p:nvPr>
            <p:ph type="sldNum" sz="quarter" idx="12"/>
          </p:nvPr>
        </p:nvSpPr>
        <p:spPr/>
        <p:txBody>
          <a:bodyPr/>
          <a:lstStyle/>
          <a:p>
            <a:fld id="{AD40A07A-791B-4982-8048-CDE541102367}" type="slidenum">
              <a:rPr lang="it-IT" smtClean="0"/>
              <a:t>21</a:t>
            </a:fld>
            <a:endParaRPr lang="it-IT"/>
          </a:p>
        </p:txBody>
      </p:sp>
    </p:spTree>
    <p:extLst>
      <p:ext uri="{BB962C8B-B14F-4D97-AF65-F5344CB8AC3E}">
        <p14:creationId xmlns:p14="http://schemas.microsoft.com/office/powerpoint/2010/main" val="18578578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9DDDA57F-BC1F-0949-74FA-8E9AAA62AAF1}"/>
              </a:ext>
            </a:extLst>
          </p:cNvPr>
          <p:cNvSpPr>
            <a:spLocks noGrp="1"/>
          </p:cNvSpPr>
          <p:nvPr>
            <p:ph idx="1"/>
          </p:nvPr>
        </p:nvSpPr>
        <p:spPr>
          <a:xfrm>
            <a:off x="838200" y="638502"/>
            <a:ext cx="10515600" cy="5178973"/>
          </a:xfrm>
        </p:spPr>
        <p:txBody>
          <a:bodyPr>
            <a:noAutofit/>
          </a:bodyPr>
          <a:lstStyle/>
          <a:p>
            <a:pPr marL="0" indent="0" algn="just">
              <a:lnSpc>
                <a:spcPct val="107000"/>
              </a:lnSpc>
              <a:spcAft>
                <a:spcPts val="800"/>
              </a:spcAft>
              <a:buNone/>
            </a:pPr>
            <a:r>
              <a:rPr lang="it-IT" sz="3200" dirty="0">
                <a:solidFill>
                  <a:srgbClr val="FF0000"/>
                </a:solidFill>
                <a:latin typeface="Calibri" panose="020F0502020204030204" pitchFamily="34" charset="0"/>
                <a:cs typeface="Times New Roman" panose="02020603050405020304" pitchFamily="18" charset="0"/>
              </a:rPr>
              <a:t>Il Programma deve tener conto di alcune essenziali condizionalità :</a:t>
            </a:r>
          </a:p>
          <a:p>
            <a:pPr marL="0" indent="0" algn="just">
              <a:lnSpc>
                <a:spcPct val="107000"/>
              </a:lnSpc>
              <a:spcAft>
                <a:spcPts val="800"/>
              </a:spcAft>
              <a:buNone/>
            </a:pPr>
            <a:r>
              <a:rPr lang="it-IT" sz="3200" dirty="0">
                <a:solidFill>
                  <a:srgbClr val="0070C0"/>
                </a:solidFill>
                <a:latin typeface="Calibri" panose="020F0502020204030204" pitchFamily="34" charset="0"/>
                <a:cs typeface="Times New Roman" panose="02020603050405020304" pitchFamily="18" charset="0"/>
              </a:rPr>
              <a:t>-</a:t>
            </a:r>
            <a:r>
              <a:rPr lang="it-IT" dirty="0">
                <a:solidFill>
                  <a:srgbClr val="0070C0"/>
                </a:solidFill>
                <a:latin typeface="Calibri" panose="020F0502020204030204" pitchFamily="34" charset="0"/>
                <a:cs typeface="Times New Roman" panose="02020603050405020304" pitchFamily="18" charset="0"/>
              </a:rPr>
              <a:t>gli artt. 2 e 5, Reg UE 2021/241 prevedono il rispetto del principio di non arrecare danni all’ambiente (Reg UE 2000/852 ); </a:t>
            </a:r>
          </a:p>
          <a:p>
            <a:pPr marL="0" indent="0" algn="just">
              <a:lnSpc>
                <a:spcPct val="107000"/>
              </a:lnSpc>
              <a:spcAft>
                <a:spcPts val="800"/>
              </a:spcAft>
              <a:buNone/>
            </a:pPr>
            <a:r>
              <a:rPr lang="it-IT" dirty="0">
                <a:solidFill>
                  <a:srgbClr val="0070C0"/>
                </a:solidFill>
                <a:latin typeface="Calibri" panose="020F0502020204030204" pitchFamily="34" charset="0"/>
                <a:cs typeface="Times New Roman" panose="02020603050405020304" pitchFamily="18" charset="0"/>
              </a:rPr>
              <a:t>- privilegiare il lavoro per i giovani( art 3 </a:t>
            </a:r>
            <a:r>
              <a:rPr lang="it-IT" i="1" dirty="0" err="1">
                <a:solidFill>
                  <a:srgbClr val="0070C0"/>
                </a:solidFill>
                <a:latin typeface="Calibri" panose="020F0502020204030204" pitchFamily="34" charset="0"/>
                <a:cs typeface="Times New Roman" panose="02020603050405020304" pitchFamily="18" charset="0"/>
              </a:rPr>
              <a:t>lett</a:t>
            </a:r>
            <a:r>
              <a:rPr lang="it-IT" i="1" dirty="0">
                <a:solidFill>
                  <a:srgbClr val="0070C0"/>
                </a:solidFill>
                <a:latin typeface="Calibri" panose="020F0502020204030204" pitchFamily="34" charset="0"/>
                <a:cs typeface="Times New Roman" panose="02020603050405020304" pitchFamily="18" charset="0"/>
              </a:rPr>
              <a:t> f</a:t>
            </a:r>
            <a:r>
              <a:rPr lang="it-IT" dirty="0">
                <a:solidFill>
                  <a:srgbClr val="0070C0"/>
                </a:solidFill>
                <a:latin typeface="Calibri" panose="020F0502020204030204" pitchFamily="34" charset="0"/>
                <a:cs typeface="Times New Roman" panose="02020603050405020304" pitchFamily="18" charset="0"/>
              </a:rPr>
              <a:t> Reg UE 2001/241 e art 47 Dl 77/2021) e  per le donne ( art. 4, c. 1, Reg UE 2021/241);</a:t>
            </a:r>
          </a:p>
          <a:p>
            <a:pPr marL="0" indent="0" algn="just">
              <a:lnSpc>
                <a:spcPct val="107000"/>
              </a:lnSpc>
              <a:spcAft>
                <a:spcPts val="800"/>
              </a:spcAft>
              <a:buNone/>
            </a:pPr>
            <a:r>
              <a:rPr lang="it-IT" dirty="0">
                <a:solidFill>
                  <a:srgbClr val="0070C0"/>
                </a:solidFill>
                <a:latin typeface="Calibri" panose="020F0502020204030204" pitchFamily="34" charset="0"/>
                <a:cs typeface="Times New Roman" panose="02020603050405020304" pitchFamily="18" charset="0"/>
              </a:rPr>
              <a:t>- il 40% degli interventi devono essere indirizzati al Sud del Paese</a:t>
            </a:r>
          </a:p>
          <a:p>
            <a:pPr marL="0" indent="0" algn="just">
              <a:lnSpc>
                <a:spcPct val="107000"/>
              </a:lnSpc>
              <a:spcAft>
                <a:spcPts val="800"/>
              </a:spcAft>
              <a:buNone/>
            </a:pPr>
            <a:endParaRPr lang="it-IT" sz="3200" dirty="0">
              <a:solidFill>
                <a:srgbClr val="0070C0"/>
              </a:solidFill>
              <a:latin typeface="Calibri" panose="020F0502020204030204" pitchFamily="34" charset="0"/>
              <a:cs typeface="Times New Roman" panose="02020603050405020304" pitchFamily="18" charset="0"/>
            </a:endParaRPr>
          </a:p>
        </p:txBody>
      </p:sp>
      <p:sp>
        <p:nvSpPr>
          <p:cNvPr id="2" name="Segnaposto numero diapositiva 1">
            <a:extLst>
              <a:ext uri="{FF2B5EF4-FFF2-40B4-BE49-F238E27FC236}">
                <a16:creationId xmlns:a16="http://schemas.microsoft.com/office/drawing/2014/main" id="{227E0D3E-A18F-A7A4-71A9-BF9A96497DF0}"/>
              </a:ext>
            </a:extLst>
          </p:cNvPr>
          <p:cNvSpPr>
            <a:spLocks noGrp="1"/>
          </p:cNvSpPr>
          <p:nvPr>
            <p:ph type="sldNum" sz="quarter" idx="12"/>
          </p:nvPr>
        </p:nvSpPr>
        <p:spPr/>
        <p:txBody>
          <a:bodyPr/>
          <a:lstStyle/>
          <a:p>
            <a:fld id="{AD40A07A-791B-4982-8048-CDE541102367}" type="slidenum">
              <a:rPr lang="it-IT" smtClean="0"/>
              <a:t>22</a:t>
            </a:fld>
            <a:endParaRPr lang="it-IT"/>
          </a:p>
        </p:txBody>
      </p:sp>
    </p:spTree>
    <p:extLst>
      <p:ext uri="{BB962C8B-B14F-4D97-AF65-F5344CB8AC3E}">
        <p14:creationId xmlns:p14="http://schemas.microsoft.com/office/powerpoint/2010/main" val="8356377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9DDDA57F-BC1F-0949-74FA-8E9AAA62AAF1}"/>
              </a:ext>
            </a:extLst>
          </p:cNvPr>
          <p:cNvSpPr>
            <a:spLocks noGrp="1"/>
          </p:cNvSpPr>
          <p:nvPr>
            <p:ph idx="1"/>
          </p:nvPr>
        </p:nvSpPr>
        <p:spPr>
          <a:xfrm>
            <a:off x="838200" y="638502"/>
            <a:ext cx="10515600" cy="5178973"/>
          </a:xfrm>
        </p:spPr>
        <p:txBody>
          <a:bodyPr>
            <a:noAutofit/>
          </a:bodyPr>
          <a:lstStyle/>
          <a:p>
            <a:pPr marL="0" indent="0" algn="just">
              <a:lnSpc>
                <a:spcPct val="107000"/>
              </a:lnSpc>
              <a:spcAft>
                <a:spcPts val="800"/>
              </a:spcAft>
              <a:buNone/>
            </a:pPr>
            <a:r>
              <a:rPr lang="it-IT" sz="3200" dirty="0">
                <a:solidFill>
                  <a:srgbClr val="FF0000"/>
                </a:solidFill>
                <a:latin typeface="Calibri" panose="020F0502020204030204" pitchFamily="34" charset="0"/>
                <a:cs typeface="Times New Roman" panose="02020603050405020304" pitchFamily="18" charset="0"/>
              </a:rPr>
              <a:t>Chi realizza gli interventi ?</a:t>
            </a:r>
          </a:p>
          <a:p>
            <a:pPr marL="0" indent="0" algn="just">
              <a:lnSpc>
                <a:spcPct val="107000"/>
              </a:lnSpc>
              <a:spcAft>
                <a:spcPts val="800"/>
              </a:spcAft>
              <a:buNone/>
            </a:pPr>
            <a:r>
              <a:rPr lang="it-IT" sz="3200" dirty="0">
                <a:solidFill>
                  <a:srgbClr val="0070C0"/>
                </a:solidFill>
                <a:latin typeface="Calibri" panose="020F0502020204030204" pitchFamily="34" charset="0"/>
                <a:cs typeface="Times New Roman" panose="02020603050405020304" pitchFamily="18" charset="0"/>
              </a:rPr>
              <a:t>L’art. 9, c. 1 D.L. 31/5/2021 n. 77 prevede che alla realizzazione operativa degli interventi provvedono le Amministrazioni centrali ma anche le Regioni, le Province autonome di Trento e Bolzano e gli Enti Locali sulla base delle specifiche competenze  e della diversa titolarità attribuita dal PNRR. </a:t>
            </a:r>
          </a:p>
          <a:p>
            <a:pPr marL="0" indent="0" algn="just">
              <a:lnSpc>
                <a:spcPct val="107000"/>
              </a:lnSpc>
              <a:spcAft>
                <a:spcPts val="800"/>
              </a:spcAft>
              <a:buNone/>
            </a:pPr>
            <a:r>
              <a:rPr lang="it-IT" sz="3200" dirty="0">
                <a:solidFill>
                  <a:srgbClr val="0070C0"/>
                </a:solidFill>
                <a:latin typeface="Calibri" panose="020F0502020204030204" pitchFamily="34" charset="0"/>
                <a:cs typeface="Times New Roman" panose="02020603050405020304" pitchFamily="18" charset="0"/>
              </a:rPr>
              <a:t>Il sistema multilivello, previsto dalla legislazione nazionale, ha privilegiato le Amministrazioni Ministeriali attribuendo loro la titolarità mentre le Regioni e gli Enti locali sono soggetti attuatori.</a:t>
            </a:r>
          </a:p>
        </p:txBody>
      </p:sp>
      <p:sp>
        <p:nvSpPr>
          <p:cNvPr id="2" name="Segnaposto numero diapositiva 1">
            <a:extLst>
              <a:ext uri="{FF2B5EF4-FFF2-40B4-BE49-F238E27FC236}">
                <a16:creationId xmlns:a16="http://schemas.microsoft.com/office/drawing/2014/main" id="{227E0D3E-A18F-A7A4-71A9-BF9A96497DF0}"/>
              </a:ext>
            </a:extLst>
          </p:cNvPr>
          <p:cNvSpPr>
            <a:spLocks noGrp="1"/>
          </p:cNvSpPr>
          <p:nvPr>
            <p:ph type="sldNum" sz="quarter" idx="12"/>
          </p:nvPr>
        </p:nvSpPr>
        <p:spPr/>
        <p:txBody>
          <a:bodyPr/>
          <a:lstStyle/>
          <a:p>
            <a:fld id="{AD40A07A-791B-4982-8048-CDE541102367}" type="slidenum">
              <a:rPr lang="it-IT" smtClean="0"/>
              <a:t>23</a:t>
            </a:fld>
            <a:endParaRPr lang="it-IT"/>
          </a:p>
        </p:txBody>
      </p:sp>
    </p:spTree>
    <p:extLst>
      <p:ext uri="{BB962C8B-B14F-4D97-AF65-F5344CB8AC3E}">
        <p14:creationId xmlns:p14="http://schemas.microsoft.com/office/powerpoint/2010/main" val="39787408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9DDDA57F-BC1F-0949-74FA-8E9AAA62AAF1}"/>
              </a:ext>
            </a:extLst>
          </p:cNvPr>
          <p:cNvSpPr>
            <a:spLocks noGrp="1"/>
          </p:cNvSpPr>
          <p:nvPr>
            <p:ph idx="1"/>
          </p:nvPr>
        </p:nvSpPr>
        <p:spPr>
          <a:xfrm>
            <a:off x="838200" y="638502"/>
            <a:ext cx="10515600" cy="5178973"/>
          </a:xfrm>
        </p:spPr>
        <p:txBody>
          <a:bodyPr>
            <a:noAutofit/>
          </a:bodyPr>
          <a:lstStyle/>
          <a:p>
            <a:pPr marL="0" indent="0" algn="just">
              <a:lnSpc>
                <a:spcPct val="107000"/>
              </a:lnSpc>
              <a:spcAft>
                <a:spcPts val="800"/>
              </a:spcAft>
              <a:buNone/>
            </a:pPr>
            <a:r>
              <a:rPr lang="it-IT" sz="2400" dirty="0">
                <a:solidFill>
                  <a:srgbClr val="0070C0"/>
                </a:solidFill>
                <a:latin typeface="Calibri" panose="020F0502020204030204" pitchFamily="34" charset="0"/>
                <a:cs typeface="Times New Roman" panose="02020603050405020304" pitchFamily="18" charset="0"/>
              </a:rPr>
              <a:t>Le Amministrazioni per la realizzazione degli interventi possono avvalersi del supporto tecnico-operativo  di società a prevalente partecipazione pubblica, rispettivamente  statale, regionale e locale (art. 9 c. 2 D.L. n. 77/2021).</a:t>
            </a:r>
          </a:p>
          <a:p>
            <a:pPr marL="0" indent="0" algn="just">
              <a:lnSpc>
                <a:spcPct val="107000"/>
              </a:lnSpc>
              <a:spcAft>
                <a:spcPts val="800"/>
              </a:spcAft>
              <a:buNone/>
            </a:pPr>
            <a:r>
              <a:rPr lang="it-IT" sz="2400" dirty="0">
                <a:solidFill>
                  <a:srgbClr val="0070C0"/>
                </a:solidFill>
                <a:latin typeface="Calibri" panose="020F0502020204030204" pitchFamily="34" charset="0"/>
                <a:cs typeface="Times New Roman" panose="02020603050405020304" pitchFamily="18" charset="0"/>
              </a:rPr>
              <a:t>L’attività di supporto copre anche la fase di </a:t>
            </a:r>
            <a:r>
              <a:rPr lang="it-IT" sz="2400" dirty="0">
                <a:solidFill>
                  <a:srgbClr val="FF0000"/>
                </a:solidFill>
                <a:latin typeface="Calibri" panose="020F0502020204030204" pitchFamily="34" charset="0"/>
                <a:cs typeface="Times New Roman" panose="02020603050405020304" pitchFamily="18" charset="0"/>
              </a:rPr>
              <a:t>definizione</a:t>
            </a:r>
            <a:r>
              <a:rPr lang="it-IT" sz="2400" dirty="0">
                <a:solidFill>
                  <a:srgbClr val="0070C0"/>
                </a:solidFill>
                <a:latin typeface="Calibri" panose="020F0502020204030204" pitchFamily="34" charset="0"/>
                <a:cs typeface="Times New Roman" panose="02020603050405020304" pitchFamily="18" charset="0"/>
              </a:rPr>
              <a:t>, </a:t>
            </a:r>
            <a:r>
              <a:rPr lang="it-IT" sz="2400" dirty="0">
                <a:solidFill>
                  <a:srgbClr val="FF0000"/>
                </a:solidFill>
                <a:latin typeface="Calibri" panose="020F0502020204030204" pitchFamily="34" charset="0"/>
                <a:cs typeface="Times New Roman" panose="02020603050405020304" pitchFamily="18" charset="0"/>
              </a:rPr>
              <a:t>attuazione</a:t>
            </a:r>
            <a:r>
              <a:rPr lang="it-IT" sz="2400" dirty="0">
                <a:solidFill>
                  <a:srgbClr val="0070C0"/>
                </a:solidFill>
                <a:latin typeface="Calibri" panose="020F0502020204030204" pitchFamily="34" charset="0"/>
                <a:cs typeface="Times New Roman" panose="02020603050405020304" pitchFamily="18" charset="0"/>
              </a:rPr>
              <a:t>, </a:t>
            </a:r>
            <a:r>
              <a:rPr lang="it-IT" sz="2400" dirty="0">
                <a:solidFill>
                  <a:srgbClr val="FF0000"/>
                </a:solidFill>
                <a:latin typeface="Calibri" panose="020F0502020204030204" pitchFamily="34" charset="0"/>
                <a:cs typeface="Times New Roman" panose="02020603050405020304" pitchFamily="18" charset="0"/>
              </a:rPr>
              <a:t>monitoraggio</a:t>
            </a:r>
            <a:r>
              <a:rPr lang="it-IT" sz="2400" dirty="0">
                <a:solidFill>
                  <a:srgbClr val="0070C0"/>
                </a:solidFill>
                <a:latin typeface="Calibri" panose="020F0502020204030204" pitchFamily="34" charset="0"/>
                <a:cs typeface="Times New Roman" panose="02020603050405020304" pitchFamily="18" charset="0"/>
              </a:rPr>
              <a:t> e </a:t>
            </a:r>
            <a:r>
              <a:rPr lang="it-IT" sz="2400" dirty="0">
                <a:solidFill>
                  <a:srgbClr val="FF0000"/>
                </a:solidFill>
                <a:latin typeface="Calibri" panose="020F0502020204030204" pitchFamily="34" charset="0"/>
                <a:cs typeface="Times New Roman" panose="02020603050405020304" pitchFamily="18" charset="0"/>
              </a:rPr>
              <a:t>valutazione</a:t>
            </a:r>
            <a:r>
              <a:rPr lang="it-IT" sz="2400" dirty="0">
                <a:solidFill>
                  <a:srgbClr val="0070C0"/>
                </a:solidFill>
                <a:latin typeface="Calibri" panose="020F0502020204030204" pitchFamily="34" charset="0"/>
                <a:cs typeface="Times New Roman" panose="02020603050405020304" pitchFamily="18" charset="0"/>
              </a:rPr>
              <a:t> degli interventi e comprende azioni di rafforzamento della capacità amministrativa anche attraverso la messa a disposizione di </a:t>
            </a:r>
            <a:r>
              <a:rPr lang="it-IT" sz="2400" dirty="0">
                <a:solidFill>
                  <a:srgbClr val="FF0000"/>
                </a:solidFill>
                <a:latin typeface="Calibri" panose="020F0502020204030204" pitchFamily="34" charset="0"/>
                <a:cs typeface="Times New Roman" panose="02020603050405020304" pitchFamily="18" charset="0"/>
              </a:rPr>
              <a:t>esperti</a:t>
            </a:r>
            <a:r>
              <a:rPr lang="it-IT" sz="2400" dirty="0">
                <a:solidFill>
                  <a:srgbClr val="0070C0"/>
                </a:solidFill>
                <a:latin typeface="Calibri" panose="020F0502020204030204" pitchFamily="34" charset="0"/>
                <a:cs typeface="Times New Roman" panose="02020603050405020304" pitchFamily="18" charset="0"/>
              </a:rPr>
              <a:t> particolarmente qualificati (art. 10, c. 2 D.L. n. 77/2021).</a:t>
            </a:r>
          </a:p>
          <a:p>
            <a:pPr marL="0" indent="0" algn="just">
              <a:lnSpc>
                <a:spcPct val="107000"/>
              </a:lnSpc>
              <a:spcAft>
                <a:spcPts val="800"/>
              </a:spcAft>
              <a:buNone/>
            </a:pPr>
            <a:r>
              <a:rPr lang="it-IT" sz="2400" dirty="0">
                <a:solidFill>
                  <a:srgbClr val="0070C0"/>
                </a:solidFill>
                <a:latin typeface="Calibri" panose="020F0502020204030204" pitchFamily="34" charset="0"/>
                <a:cs typeface="Times New Roman" panose="02020603050405020304" pitchFamily="18" charset="0"/>
              </a:rPr>
              <a:t>Per l’espletamento delle attività di supporto le società interessate possono provvedere con  le </a:t>
            </a:r>
            <a:r>
              <a:rPr lang="it-IT" sz="2400" dirty="0">
                <a:solidFill>
                  <a:srgbClr val="FF0000"/>
                </a:solidFill>
                <a:latin typeface="Calibri" panose="020F0502020204030204" pitchFamily="34" charset="0"/>
                <a:cs typeface="Times New Roman" panose="02020603050405020304" pitchFamily="18" charset="0"/>
              </a:rPr>
              <a:t>risorse interne</a:t>
            </a:r>
            <a:r>
              <a:rPr lang="it-IT" sz="2400" dirty="0">
                <a:solidFill>
                  <a:srgbClr val="0070C0"/>
                </a:solidFill>
                <a:latin typeface="Calibri" panose="020F0502020204030204" pitchFamily="34" charset="0"/>
                <a:cs typeface="Times New Roman" panose="02020603050405020304" pitchFamily="18" charset="0"/>
              </a:rPr>
              <a:t>, con </a:t>
            </a:r>
            <a:r>
              <a:rPr lang="it-IT" sz="2400" dirty="0">
                <a:solidFill>
                  <a:srgbClr val="FF0000"/>
                </a:solidFill>
                <a:latin typeface="Calibri" panose="020F0502020204030204" pitchFamily="34" charset="0"/>
                <a:cs typeface="Times New Roman" panose="02020603050405020304" pitchFamily="18" charset="0"/>
              </a:rPr>
              <a:t>personale esterno</a:t>
            </a:r>
            <a:r>
              <a:rPr lang="it-IT" sz="2400" dirty="0">
                <a:solidFill>
                  <a:srgbClr val="0070C0"/>
                </a:solidFill>
                <a:latin typeface="Calibri" panose="020F0502020204030204" pitchFamily="34" charset="0"/>
                <a:cs typeface="Times New Roman" panose="02020603050405020304" pitchFamily="18" charset="0"/>
              </a:rPr>
              <a:t>, nonché con il ricorso a competenze di </a:t>
            </a:r>
            <a:r>
              <a:rPr lang="it-IT" sz="2400" dirty="0">
                <a:solidFill>
                  <a:srgbClr val="FF0000"/>
                </a:solidFill>
                <a:latin typeface="Calibri" panose="020F0502020204030204" pitchFamily="34" charset="0"/>
                <a:cs typeface="Times New Roman" panose="02020603050405020304" pitchFamily="18" charset="0"/>
              </a:rPr>
              <a:t>persone fisiche o giuridiche</a:t>
            </a:r>
            <a:r>
              <a:rPr lang="it-IT" sz="2400" dirty="0">
                <a:solidFill>
                  <a:srgbClr val="0070C0"/>
                </a:solidFill>
                <a:latin typeface="Calibri" panose="020F0502020204030204" pitchFamily="34" charset="0"/>
                <a:cs typeface="Times New Roman" panose="02020603050405020304" pitchFamily="18" charset="0"/>
              </a:rPr>
              <a:t>, disponibili </a:t>
            </a:r>
            <a:r>
              <a:rPr lang="it-IT" sz="2400" dirty="0">
                <a:solidFill>
                  <a:srgbClr val="FF0000"/>
                </a:solidFill>
                <a:latin typeface="Calibri" panose="020F0502020204030204" pitchFamily="34" charset="0"/>
                <a:cs typeface="Times New Roman" panose="02020603050405020304" pitchFamily="18" charset="0"/>
              </a:rPr>
              <a:t>sul mercato </a:t>
            </a:r>
            <a:r>
              <a:rPr lang="it-IT" sz="2400" dirty="0">
                <a:solidFill>
                  <a:srgbClr val="0070C0"/>
                </a:solidFill>
                <a:latin typeface="Calibri" panose="020F0502020204030204" pitchFamily="34" charset="0"/>
                <a:cs typeface="Times New Roman" panose="02020603050405020304" pitchFamily="18" charset="0"/>
              </a:rPr>
              <a:t>(art. 10, c. 6 D.L. n. 77/2021).</a:t>
            </a:r>
          </a:p>
        </p:txBody>
      </p:sp>
      <p:sp>
        <p:nvSpPr>
          <p:cNvPr id="2" name="Segnaposto numero diapositiva 1">
            <a:extLst>
              <a:ext uri="{FF2B5EF4-FFF2-40B4-BE49-F238E27FC236}">
                <a16:creationId xmlns:a16="http://schemas.microsoft.com/office/drawing/2014/main" id="{227E0D3E-A18F-A7A4-71A9-BF9A96497DF0}"/>
              </a:ext>
            </a:extLst>
          </p:cNvPr>
          <p:cNvSpPr>
            <a:spLocks noGrp="1"/>
          </p:cNvSpPr>
          <p:nvPr>
            <p:ph type="sldNum" sz="quarter" idx="12"/>
          </p:nvPr>
        </p:nvSpPr>
        <p:spPr/>
        <p:txBody>
          <a:bodyPr/>
          <a:lstStyle/>
          <a:p>
            <a:fld id="{AD40A07A-791B-4982-8048-CDE541102367}" type="slidenum">
              <a:rPr lang="it-IT" smtClean="0"/>
              <a:t>24</a:t>
            </a:fld>
            <a:endParaRPr lang="it-IT"/>
          </a:p>
        </p:txBody>
      </p:sp>
    </p:spTree>
    <p:extLst>
      <p:ext uri="{BB962C8B-B14F-4D97-AF65-F5344CB8AC3E}">
        <p14:creationId xmlns:p14="http://schemas.microsoft.com/office/powerpoint/2010/main" val="5623770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9DDDA57F-BC1F-0949-74FA-8E9AAA62AAF1}"/>
              </a:ext>
            </a:extLst>
          </p:cNvPr>
          <p:cNvSpPr>
            <a:spLocks noGrp="1"/>
          </p:cNvSpPr>
          <p:nvPr>
            <p:ph idx="1"/>
          </p:nvPr>
        </p:nvSpPr>
        <p:spPr>
          <a:xfrm>
            <a:off x="565688" y="646252"/>
            <a:ext cx="10788112" cy="5196609"/>
          </a:xfrm>
        </p:spPr>
        <p:txBody>
          <a:bodyPr>
            <a:noAutofit/>
          </a:bodyPr>
          <a:lstStyle/>
          <a:p>
            <a:pPr marL="0" indent="0" algn="just">
              <a:lnSpc>
                <a:spcPct val="107000"/>
              </a:lnSpc>
              <a:spcAft>
                <a:spcPts val="800"/>
              </a:spcAft>
              <a:buNone/>
            </a:pPr>
            <a:r>
              <a:rPr lang="it-IT" sz="3200" dirty="0">
                <a:solidFill>
                  <a:srgbClr val="FF0000"/>
                </a:solidFill>
                <a:latin typeface="Calibri" panose="020F0502020204030204" pitchFamily="34" charset="0"/>
                <a:cs typeface="Times New Roman" panose="02020603050405020304" pitchFamily="18" charset="0"/>
              </a:rPr>
              <a:t>Obblighi degli enti attuatori</a:t>
            </a:r>
          </a:p>
          <a:p>
            <a:pPr marL="0" indent="0" algn="just">
              <a:lnSpc>
                <a:spcPct val="107000"/>
              </a:lnSpc>
              <a:spcAft>
                <a:spcPts val="800"/>
              </a:spcAft>
              <a:buNone/>
            </a:pPr>
            <a:r>
              <a:rPr lang="it-IT" sz="3200" dirty="0">
                <a:solidFill>
                  <a:srgbClr val="0070C0"/>
                </a:solidFill>
                <a:latin typeface="Calibri" panose="020F0502020204030204" pitchFamily="34" charset="0"/>
                <a:cs typeface="Times New Roman" panose="02020603050405020304" pitchFamily="18" charset="0"/>
              </a:rPr>
              <a:t>L’art. 9, c. 4, D.L. n. 77/2021, impone alle amministrazioni attuatrici l’obbligo di assicurare: </a:t>
            </a:r>
          </a:p>
          <a:p>
            <a:pPr marL="0" indent="0" algn="just">
              <a:lnSpc>
                <a:spcPct val="107000"/>
              </a:lnSpc>
              <a:spcAft>
                <a:spcPts val="800"/>
              </a:spcAft>
              <a:buNone/>
            </a:pPr>
            <a:r>
              <a:rPr lang="it-IT" dirty="0">
                <a:solidFill>
                  <a:srgbClr val="0070C0"/>
                </a:solidFill>
                <a:latin typeface="Calibri" panose="020F0502020204030204" pitchFamily="34" charset="0"/>
                <a:cs typeface="Times New Roman" panose="02020603050405020304" pitchFamily="18" charset="0"/>
              </a:rPr>
              <a:t>- la completa </a:t>
            </a:r>
            <a:r>
              <a:rPr lang="it-IT" dirty="0">
                <a:solidFill>
                  <a:srgbClr val="FF0000"/>
                </a:solidFill>
                <a:latin typeface="Calibri" panose="020F0502020204030204" pitchFamily="34" charset="0"/>
                <a:cs typeface="Times New Roman" panose="02020603050405020304" pitchFamily="18" charset="0"/>
              </a:rPr>
              <a:t>tracciabilità </a:t>
            </a:r>
            <a:r>
              <a:rPr lang="it-IT" dirty="0">
                <a:solidFill>
                  <a:srgbClr val="0070C0"/>
                </a:solidFill>
                <a:latin typeface="Calibri" panose="020F0502020204030204" pitchFamily="34" charset="0"/>
                <a:cs typeface="Times New Roman" panose="02020603050405020304" pitchFamily="18" charset="0"/>
              </a:rPr>
              <a:t>delle operazioni  e la tenuta di una apposita </a:t>
            </a:r>
            <a:r>
              <a:rPr lang="it-IT" dirty="0">
                <a:solidFill>
                  <a:srgbClr val="FF0000"/>
                </a:solidFill>
                <a:latin typeface="Calibri" panose="020F0502020204030204" pitchFamily="34" charset="0"/>
                <a:cs typeface="Times New Roman" panose="02020603050405020304" pitchFamily="18" charset="0"/>
              </a:rPr>
              <a:t>codificazione contabile </a:t>
            </a:r>
            <a:r>
              <a:rPr lang="it-IT" dirty="0">
                <a:solidFill>
                  <a:srgbClr val="0070C0"/>
                </a:solidFill>
                <a:latin typeface="Calibri" panose="020F0502020204030204" pitchFamily="34" charset="0"/>
                <a:cs typeface="Times New Roman" panose="02020603050405020304" pitchFamily="18" charset="0"/>
              </a:rPr>
              <a:t>per l’utilizzo delle risorse del PNRR. E’ stato previsto che essi costituiscano, nell’ambito del PEG, appositi capitoli di entrata e di spesa al fine di garantire </a:t>
            </a:r>
            <a:r>
              <a:rPr lang="it-IT" dirty="0">
                <a:solidFill>
                  <a:srgbClr val="FF0000"/>
                </a:solidFill>
                <a:latin typeface="Calibri" panose="020F0502020204030204" pitchFamily="34" charset="0"/>
                <a:cs typeface="Times New Roman" panose="02020603050405020304" pitchFamily="18" charset="0"/>
              </a:rPr>
              <a:t>un’esatta imputazione </a:t>
            </a:r>
            <a:r>
              <a:rPr lang="it-IT" dirty="0">
                <a:solidFill>
                  <a:srgbClr val="0070C0"/>
                </a:solidFill>
                <a:latin typeface="Calibri" panose="020F0502020204030204" pitchFamily="34" charset="0"/>
                <a:cs typeface="Times New Roman" panose="02020603050405020304" pitchFamily="18" charset="0"/>
              </a:rPr>
              <a:t>delle entrate e delle uscite con riguardo al finanziamento specifico;</a:t>
            </a:r>
          </a:p>
          <a:p>
            <a:pPr marL="0" indent="0" algn="just">
              <a:lnSpc>
                <a:spcPct val="107000"/>
              </a:lnSpc>
              <a:spcAft>
                <a:spcPts val="800"/>
              </a:spcAft>
              <a:buNone/>
            </a:pPr>
            <a:r>
              <a:rPr lang="it-IT" dirty="0">
                <a:solidFill>
                  <a:srgbClr val="0070C0"/>
                </a:solidFill>
                <a:latin typeface="Calibri" panose="020F0502020204030204" pitchFamily="34" charset="0"/>
                <a:cs typeface="Times New Roman" panose="02020603050405020304" pitchFamily="18" charset="0"/>
              </a:rPr>
              <a:t>- la conservazione della </a:t>
            </a:r>
            <a:r>
              <a:rPr lang="it-IT" dirty="0">
                <a:solidFill>
                  <a:srgbClr val="FF0000"/>
                </a:solidFill>
                <a:latin typeface="Calibri" panose="020F0502020204030204" pitchFamily="34" charset="0"/>
                <a:cs typeface="Times New Roman" panose="02020603050405020304" pitchFamily="18" charset="0"/>
              </a:rPr>
              <a:t>documentazione</a:t>
            </a:r>
            <a:r>
              <a:rPr lang="it-IT" dirty="0">
                <a:solidFill>
                  <a:srgbClr val="0070C0"/>
                </a:solidFill>
                <a:latin typeface="Calibri" panose="020F0502020204030204" pitchFamily="34" charset="0"/>
                <a:cs typeface="Times New Roman" panose="02020603050405020304" pitchFamily="18" charset="0"/>
              </a:rPr>
              <a:t> giustificativa su </a:t>
            </a:r>
            <a:r>
              <a:rPr lang="it-IT" dirty="0">
                <a:solidFill>
                  <a:srgbClr val="FF0000"/>
                </a:solidFill>
                <a:latin typeface="Calibri" panose="020F0502020204030204" pitchFamily="34" charset="0"/>
                <a:cs typeface="Times New Roman" panose="02020603050405020304" pitchFamily="18" charset="0"/>
              </a:rPr>
              <a:t>supporti</a:t>
            </a:r>
            <a:r>
              <a:rPr lang="it-IT" dirty="0">
                <a:solidFill>
                  <a:srgbClr val="0070C0"/>
                </a:solidFill>
                <a:latin typeface="Calibri" panose="020F0502020204030204" pitchFamily="34" charset="0"/>
                <a:cs typeface="Times New Roman" panose="02020603050405020304" pitchFamily="18" charset="0"/>
              </a:rPr>
              <a:t> </a:t>
            </a:r>
            <a:r>
              <a:rPr lang="it-IT" dirty="0">
                <a:solidFill>
                  <a:srgbClr val="FF0000"/>
                </a:solidFill>
                <a:latin typeface="Calibri" panose="020F0502020204030204" pitchFamily="34" charset="0"/>
                <a:cs typeface="Times New Roman" panose="02020603050405020304" pitchFamily="18" charset="0"/>
              </a:rPr>
              <a:t>informatici</a:t>
            </a:r>
            <a:r>
              <a:rPr lang="it-IT" dirty="0">
                <a:solidFill>
                  <a:srgbClr val="0070C0"/>
                </a:solidFill>
                <a:latin typeface="Calibri" panose="020F0502020204030204" pitchFamily="34" charset="0"/>
                <a:cs typeface="Times New Roman" panose="02020603050405020304" pitchFamily="18" charset="0"/>
              </a:rPr>
              <a:t>  da rendere disponibili per le attività di controllo e di audit.</a:t>
            </a:r>
          </a:p>
        </p:txBody>
      </p:sp>
      <p:sp>
        <p:nvSpPr>
          <p:cNvPr id="2" name="Segnaposto numero diapositiva 1">
            <a:extLst>
              <a:ext uri="{FF2B5EF4-FFF2-40B4-BE49-F238E27FC236}">
                <a16:creationId xmlns:a16="http://schemas.microsoft.com/office/drawing/2014/main" id="{227E0D3E-A18F-A7A4-71A9-BF9A96497DF0}"/>
              </a:ext>
            </a:extLst>
          </p:cNvPr>
          <p:cNvSpPr>
            <a:spLocks noGrp="1"/>
          </p:cNvSpPr>
          <p:nvPr>
            <p:ph type="sldNum" sz="quarter" idx="12"/>
          </p:nvPr>
        </p:nvSpPr>
        <p:spPr/>
        <p:txBody>
          <a:bodyPr/>
          <a:lstStyle/>
          <a:p>
            <a:fld id="{AD40A07A-791B-4982-8048-CDE541102367}" type="slidenum">
              <a:rPr lang="it-IT" smtClean="0"/>
              <a:t>25</a:t>
            </a:fld>
            <a:endParaRPr lang="it-IT"/>
          </a:p>
        </p:txBody>
      </p:sp>
    </p:spTree>
    <p:extLst>
      <p:ext uri="{BB962C8B-B14F-4D97-AF65-F5344CB8AC3E}">
        <p14:creationId xmlns:p14="http://schemas.microsoft.com/office/powerpoint/2010/main" val="15303514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9DDDA57F-BC1F-0949-74FA-8E9AAA62AAF1}"/>
              </a:ext>
            </a:extLst>
          </p:cNvPr>
          <p:cNvSpPr>
            <a:spLocks noGrp="1"/>
          </p:cNvSpPr>
          <p:nvPr>
            <p:ph idx="1"/>
          </p:nvPr>
        </p:nvSpPr>
        <p:spPr>
          <a:xfrm>
            <a:off x="838200" y="1095703"/>
            <a:ext cx="10515600" cy="4721772"/>
          </a:xfrm>
        </p:spPr>
        <p:txBody>
          <a:bodyPr>
            <a:noAutofit/>
          </a:bodyPr>
          <a:lstStyle/>
          <a:p>
            <a:pPr marL="0" indent="0" algn="just">
              <a:lnSpc>
                <a:spcPct val="107000"/>
              </a:lnSpc>
              <a:spcAft>
                <a:spcPts val="800"/>
              </a:spcAft>
              <a:buNone/>
            </a:pPr>
            <a:r>
              <a:rPr lang="it-IT" sz="3200" dirty="0">
                <a:solidFill>
                  <a:srgbClr val="FF0000"/>
                </a:solidFill>
                <a:latin typeface="Calibri" panose="020F0502020204030204" pitchFamily="34" charset="0"/>
                <a:cs typeface="Times New Roman" panose="02020603050405020304" pitchFamily="18" charset="0"/>
              </a:rPr>
              <a:t>I controlli previsti</a:t>
            </a:r>
          </a:p>
          <a:p>
            <a:pPr marL="0" indent="0" algn="just">
              <a:lnSpc>
                <a:spcPct val="107000"/>
              </a:lnSpc>
              <a:spcAft>
                <a:spcPts val="800"/>
              </a:spcAft>
              <a:buNone/>
            </a:pPr>
            <a:r>
              <a:rPr lang="it-IT" sz="3200" dirty="0">
                <a:solidFill>
                  <a:srgbClr val="0070C0"/>
                </a:solidFill>
                <a:latin typeface="Calibri" panose="020F0502020204030204" pitchFamily="34" charset="0"/>
                <a:cs typeface="Times New Roman" panose="02020603050405020304" pitchFamily="18" charset="0"/>
              </a:rPr>
              <a:t>L’art. 9, c. 3, D.L. n. 77/2021 prevede che "</a:t>
            </a:r>
            <a:r>
              <a:rPr lang="it-IT" sz="3200" i="1" dirty="0">
                <a:solidFill>
                  <a:srgbClr val="0070C0"/>
                </a:solidFill>
                <a:latin typeface="Calibri" panose="020F0502020204030204" pitchFamily="34" charset="0"/>
                <a:cs typeface="Times New Roman" panose="02020603050405020304" pitchFamily="18" charset="0"/>
              </a:rPr>
              <a:t>gli atti, i contratti, i provvedimenti di spesa adottati dalle amministrazioni sono sottoposti agli ordinari controlli di legalità ed ai controlli amministrativi contabili previsti dalla legislazione nazionale</a:t>
            </a:r>
            <a:r>
              <a:rPr lang="it-IT" sz="3200" dirty="0">
                <a:solidFill>
                  <a:srgbClr val="0070C0"/>
                </a:solidFill>
                <a:latin typeface="Calibri" panose="020F0502020204030204" pitchFamily="34" charset="0"/>
                <a:cs typeface="Times New Roman" panose="02020603050405020304" pitchFamily="18" charset="0"/>
              </a:rPr>
              <a:t>"</a:t>
            </a:r>
            <a:r>
              <a:rPr lang="it-IT" sz="3200" i="1" dirty="0">
                <a:solidFill>
                  <a:srgbClr val="0070C0"/>
                </a:solidFill>
                <a:latin typeface="Calibri" panose="020F0502020204030204" pitchFamily="34" charset="0"/>
                <a:cs typeface="Times New Roman" panose="02020603050405020304" pitchFamily="18" charset="0"/>
              </a:rPr>
              <a:t>.</a:t>
            </a:r>
            <a:r>
              <a:rPr lang="it-IT" sz="3200" dirty="0">
                <a:solidFill>
                  <a:srgbClr val="0070C0"/>
                </a:solidFill>
                <a:latin typeface="Calibri" panose="020F0502020204030204" pitchFamily="34" charset="0"/>
                <a:cs typeface="Times New Roman" panose="02020603050405020304" pitchFamily="18" charset="0"/>
              </a:rPr>
              <a:t> </a:t>
            </a:r>
            <a:endParaRPr lang="it-IT" dirty="0">
              <a:solidFill>
                <a:srgbClr val="0070C0"/>
              </a:solidFill>
              <a:latin typeface="Calibri" panose="020F0502020204030204" pitchFamily="34" charset="0"/>
              <a:cs typeface="Times New Roman" panose="02020603050405020304" pitchFamily="18" charset="0"/>
            </a:endParaRPr>
          </a:p>
        </p:txBody>
      </p:sp>
      <p:sp>
        <p:nvSpPr>
          <p:cNvPr id="2" name="Segnaposto numero diapositiva 1">
            <a:extLst>
              <a:ext uri="{FF2B5EF4-FFF2-40B4-BE49-F238E27FC236}">
                <a16:creationId xmlns:a16="http://schemas.microsoft.com/office/drawing/2014/main" id="{227E0D3E-A18F-A7A4-71A9-BF9A96497DF0}"/>
              </a:ext>
            </a:extLst>
          </p:cNvPr>
          <p:cNvSpPr>
            <a:spLocks noGrp="1"/>
          </p:cNvSpPr>
          <p:nvPr>
            <p:ph type="sldNum" sz="quarter" idx="12"/>
          </p:nvPr>
        </p:nvSpPr>
        <p:spPr/>
        <p:txBody>
          <a:bodyPr/>
          <a:lstStyle/>
          <a:p>
            <a:fld id="{AD40A07A-791B-4982-8048-CDE541102367}" type="slidenum">
              <a:rPr lang="it-IT" smtClean="0"/>
              <a:t>26</a:t>
            </a:fld>
            <a:endParaRPr lang="it-IT"/>
          </a:p>
        </p:txBody>
      </p:sp>
    </p:spTree>
    <p:extLst>
      <p:ext uri="{BB962C8B-B14F-4D97-AF65-F5344CB8AC3E}">
        <p14:creationId xmlns:p14="http://schemas.microsoft.com/office/powerpoint/2010/main" val="30624578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9DDDA57F-BC1F-0949-74FA-8E9AAA62AAF1}"/>
              </a:ext>
            </a:extLst>
          </p:cNvPr>
          <p:cNvSpPr>
            <a:spLocks noGrp="1"/>
          </p:cNvSpPr>
          <p:nvPr>
            <p:ph idx="1"/>
          </p:nvPr>
        </p:nvSpPr>
        <p:spPr>
          <a:xfrm>
            <a:off x="838200" y="839513"/>
            <a:ext cx="10515600" cy="5178973"/>
          </a:xfrm>
        </p:spPr>
        <p:txBody>
          <a:bodyPr>
            <a:noAutofit/>
          </a:bodyPr>
          <a:lstStyle/>
          <a:p>
            <a:pPr marL="0" indent="0" algn="just">
              <a:lnSpc>
                <a:spcPct val="107000"/>
              </a:lnSpc>
              <a:spcAft>
                <a:spcPts val="800"/>
              </a:spcAft>
              <a:buNone/>
            </a:pPr>
            <a:r>
              <a:rPr lang="it-IT" dirty="0">
                <a:solidFill>
                  <a:srgbClr val="FF0000"/>
                </a:solidFill>
                <a:latin typeface="Calibri" panose="020F0502020204030204" pitchFamily="34" charset="0"/>
                <a:cs typeface="Times New Roman" panose="02020603050405020304" pitchFamily="18" charset="0"/>
              </a:rPr>
              <a:t>Il Regolamento (UE) 2021/241 l’art. 22, c 1, specifica che </a:t>
            </a:r>
            <a:r>
              <a:rPr lang="it-IT" dirty="0">
                <a:solidFill>
                  <a:srgbClr val="0070C0"/>
                </a:solidFill>
                <a:latin typeface="Calibri" panose="020F0502020204030204" pitchFamily="34" charset="0"/>
                <a:cs typeface="Times New Roman" panose="02020603050405020304" pitchFamily="18" charset="0"/>
              </a:rPr>
              <a:t>:</a:t>
            </a:r>
          </a:p>
          <a:p>
            <a:pPr marL="0" indent="0" algn="just">
              <a:lnSpc>
                <a:spcPct val="107000"/>
              </a:lnSpc>
              <a:spcAft>
                <a:spcPts val="800"/>
              </a:spcAft>
              <a:buNone/>
            </a:pPr>
            <a:r>
              <a:rPr lang="it-IT" dirty="0">
                <a:solidFill>
                  <a:srgbClr val="0070C0"/>
                </a:solidFill>
                <a:latin typeface="Calibri" panose="020F0502020204030204" pitchFamily="34" charset="0"/>
                <a:cs typeface="Times New Roman" panose="02020603050405020304" pitchFamily="18" charset="0"/>
              </a:rPr>
              <a:t>gli Stati Membri in qualità di beneficiari, adottano  tutte le opportune misure per tutelare gli interessi finanziari dell’Unione e per garantire che l’utilizzo dei fondi, in relazione alle misure sostenute dal dispositivo, sia conforme al diritto dell’Unione e nazionale applicabile.</a:t>
            </a:r>
          </a:p>
          <a:p>
            <a:pPr marL="0" indent="0" algn="just">
              <a:lnSpc>
                <a:spcPct val="107000"/>
              </a:lnSpc>
              <a:spcAft>
                <a:spcPts val="800"/>
              </a:spcAft>
              <a:buNone/>
            </a:pPr>
            <a:r>
              <a:rPr lang="it-IT" dirty="0">
                <a:solidFill>
                  <a:srgbClr val="0070C0"/>
                </a:solidFill>
                <a:latin typeface="Calibri" panose="020F0502020204030204" pitchFamily="34" charset="0"/>
                <a:cs typeface="Times New Roman" panose="02020603050405020304" pitchFamily="18" charset="0"/>
              </a:rPr>
              <a:t>In particolare per quanto riguarda la </a:t>
            </a:r>
            <a:r>
              <a:rPr lang="it-IT" dirty="0">
                <a:solidFill>
                  <a:srgbClr val="FF0000"/>
                </a:solidFill>
                <a:latin typeface="Calibri" panose="020F0502020204030204" pitchFamily="34" charset="0"/>
                <a:cs typeface="Times New Roman" panose="02020603050405020304" pitchFamily="18" charset="0"/>
              </a:rPr>
              <a:t>prevenzione</a:t>
            </a:r>
            <a:r>
              <a:rPr lang="it-IT" dirty="0">
                <a:solidFill>
                  <a:srgbClr val="0070C0"/>
                </a:solidFill>
                <a:latin typeface="Calibri" panose="020F0502020204030204" pitchFamily="34" charset="0"/>
                <a:cs typeface="Times New Roman" panose="02020603050405020304" pitchFamily="18" charset="0"/>
              </a:rPr>
              <a:t>, l’individuazione e la </a:t>
            </a:r>
            <a:r>
              <a:rPr lang="it-IT" dirty="0">
                <a:solidFill>
                  <a:srgbClr val="FF0000"/>
                </a:solidFill>
                <a:latin typeface="Calibri" panose="020F0502020204030204" pitchFamily="34" charset="0"/>
                <a:cs typeface="Times New Roman" panose="02020603050405020304" pitchFamily="18" charset="0"/>
              </a:rPr>
              <a:t>rettifica</a:t>
            </a:r>
            <a:r>
              <a:rPr lang="it-IT" dirty="0">
                <a:solidFill>
                  <a:srgbClr val="0070C0"/>
                </a:solidFill>
                <a:latin typeface="Calibri" panose="020F0502020204030204" pitchFamily="34" charset="0"/>
                <a:cs typeface="Times New Roman" panose="02020603050405020304" pitchFamily="18" charset="0"/>
              </a:rPr>
              <a:t>  delle frodi, dei casi di </a:t>
            </a:r>
            <a:r>
              <a:rPr lang="it-IT" dirty="0">
                <a:solidFill>
                  <a:srgbClr val="FF0000"/>
                </a:solidFill>
                <a:latin typeface="Calibri" panose="020F0502020204030204" pitchFamily="34" charset="0"/>
                <a:cs typeface="Times New Roman" panose="02020603050405020304" pitchFamily="18" charset="0"/>
              </a:rPr>
              <a:t>corruzione</a:t>
            </a:r>
            <a:r>
              <a:rPr lang="it-IT" dirty="0">
                <a:solidFill>
                  <a:srgbClr val="0070C0"/>
                </a:solidFill>
                <a:latin typeface="Calibri" panose="020F0502020204030204" pitchFamily="34" charset="0"/>
                <a:cs typeface="Times New Roman" panose="02020603050405020304" pitchFamily="18" charset="0"/>
              </a:rPr>
              <a:t>, dei </a:t>
            </a:r>
            <a:r>
              <a:rPr lang="it-IT" dirty="0">
                <a:solidFill>
                  <a:srgbClr val="FF0000"/>
                </a:solidFill>
                <a:latin typeface="Calibri" panose="020F0502020204030204" pitchFamily="34" charset="0"/>
                <a:cs typeface="Times New Roman" panose="02020603050405020304" pitchFamily="18" charset="0"/>
              </a:rPr>
              <a:t>conflitto d’interessi </a:t>
            </a:r>
            <a:r>
              <a:rPr lang="it-IT" dirty="0">
                <a:solidFill>
                  <a:srgbClr val="0070C0"/>
                </a:solidFill>
                <a:latin typeface="Calibri" panose="020F0502020204030204" pitchFamily="34" charset="0"/>
                <a:cs typeface="Times New Roman" panose="02020603050405020304" pitchFamily="18" charset="0"/>
              </a:rPr>
              <a:t>e di </a:t>
            </a:r>
            <a:r>
              <a:rPr lang="it-IT" dirty="0">
                <a:solidFill>
                  <a:srgbClr val="FF0000"/>
                </a:solidFill>
                <a:latin typeface="Calibri" panose="020F0502020204030204" pitchFamily="34" charset="0"/>
                <a:cs typeface="Times New Roman" panose="02020603050405020304" pitchFamily="18" charset="0"/>
              </a:rPr>
              <a:t>doppi finanziamenti</a:t>
            </a:r>
            <a:r>
              <a:rPr lang="it-IT" dirty="0">
                <a:solidFill>
                  <a:srgbClr val="0070C0"/>
                </a:solidFill>
                <a:latin typeface="Calibri" panose="020F0502020204030204" pitchFamily="34" charset="0"/>
                <a:cs typeface="Times New Roman" panose="02020603050405020304" pitchFamily="18" charset="0"/>
              </a:rPr>
              <a:t>, gli Stati Membri devono </a:t>
            </a:r>
            <a:r>
              <a:rPr lang="it-IT" dirty="0">
                <a:solidFill>
                  <a:srgbClr val="FF0000"/>
                </a:solidFill>
                <a:latin typeface="Calibri" panose="020F0502020204030204" pitchFamily="34" charset="0"/>
                <a:cs typeface="Times New Roman" panose="02020603050405020304" pitchFamily="18" charset="0"/>
              </a:rPr>
              <a:t>prevedere</a:t>
            </a:r>
            <a:r>
              <a:rPr lang="it-IT" dirty="0">
                <a:solidFill>
                  <a:srgbClr val="0070C0"/>
                </a:solidFill>
                <a:latin typeface="Calibri" panose="020F0502020204030204" pitchFamily="34" charset="0"/>
                <a:cs typeface="Times New Roman" panose="02020603050405020304" pitchFamily="18" charset="0"/>
              </a:rPr>
              <a:t> un sistema di </a:t>
            </a:r>
            <a:r>
              <a:rPr lang="it-IT" dirty="0">
                <a:solidFill>
                  <a:srgbClr val="FF0000"/>
                </a:solidFill>
                <a:latin typeface="Calibri" panose="020F0502020204030204" pitchFamily="34" charset="0"/>
                <a:cs typeface="Times New Roman" panose="02020603050405020304" pitchFamily="18" charset="0"/>
              </a:rPr>
              <a:t>controllo interno</a:t>
            </a:r>
            <a:r>
              <a:rPr lang="it-IT" dirty="0">
                <a:solidFill>
                  <a:srgbClr val="0070C0"/>
                </a:solidFill>
                <a:latin typeface="Calibri" panose="020F0502020204030204" pitchFamily="34" charset="0"/>
                <a:cs typeface="Times New Roman" panose="02020603050405020304" pitchFamily="18" charset="0"/>
              </a:rPr>
              <a:t>, efficace ed efficiente, nonché provvedono al </a:t>
            </a:r>
            <a:r>
              <a:rPr lang="it-IT" dirty="0">
                <a:solidFill>
                  <a:srgbClr val="FF0000"/>
                </a:solidFill>
                <a:latin typeface="Calibri" panose="020F0502020204030204" pitchFamily="34" charset="0"/>
                <a:cs typeface="Times New Roman" panose="02020603050405020304" pitchFamily="18" charset="0"/>
              </a:rPr>
              <a:t>recupero</a:t>
            </a:r>
            <a:r>
              <a:rPr lang="it-IT" dirty="0">
                <a:solidFill>
                  <a:srgbClr val="0070C0"/>
                </a:solidFill>
                <a:latin typeface="Calibri" panose="020F0502020204030204" pitchFamily="34" charset="0"/>
                <a:cs typeface="Times New Roman" panose="02020603050405020304" pitchFamily="18" charset="0"/>
              </a:rPr>
              <a:t> degli importi erroneamente versati o utilizzati in modo non corretto.</a:t>
            </a:r>
          </a:p>
        </p:txBody>
      </p:sp>
      <p:sp>
        <p:nvSpPr>
          <p:cNvPr id="2" name="Segnaposto numero diapositiva 1">
            <a:extLst>
              <a:ext uri="{FF2B5EF4-FFF2-40B4-BE49-F238E27FC236}">
                <a16:creationId xmlns:a16="http://schemas.microsoft.com/office/drawing/2014/main" id="{227E0D3E-A18F-A7A4-71A9-BF9A96497DF0}"/>
              </a:ext>
            </a:extLst>
          </p:cNvPr>
          <p:cNvSpPr>
            <a:spLocks noGrp="1"/>
          </p:cNvSpPr>
          <p:nvPr>
            <p:ph type="sldNum" sz="quarter" idx="12"/>
          </p:nvPr>
        </p:nvSpPr>
        <p:spPr/>
        <p:txBody>
          <a:bodyPr/>
          <a:lstStyle/>
          <a:p>
            <a:fld id="{AD40A07A-791B-4982-8048-CDE541102367}" type="slidenum">
              <a:rPr lang="it-IT" smtClean="0"/>
              <a:t>27</a:t>
            </a:fld>
            <a:endParaRPr lang="it-IT"/>
          </a:p>
        </p:txBody>
      </p:sp>
    </p:spTree>
    <p:extLst>
      <p:ext uri="{BB962C8B-B14F-4D97-AF65-F5344CB8AC3E}">
        <p14:creationId xmlns:p14="http://schemas.microsoft.com/office/powerpoint/2010/main" val="5306194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9DDDA57F-BC1F-0949-74FA-8E9AAA62AAF1}"/>
              </a:ext>
            </a:extLst>
          </p:cNvPr>
          <p:cNvSpPr>
            <a:spLocks noGrp="1"/>
          </p:cNvSpPr>
          <p:nvPr>
            <p:ph idx="1"/>
          </p:nvPr>
        </p:nvSpPr>
        <p:spPr>
          <a:xfrm>
            <a:off x="838200" y="1095703"/>
            <a:ext cx="10515600" cy="4721772"/>
          </a:xfrm>
        </p:spPr>
        <p:txBody>
          <a:bodyPr>
            <a:noAutofit/>
          </a:bodyPr>
          <a:lstStyle/>
          <a:p>
            <a:pPr marL="0" indent="0" algn="just">
              <a:lnSpc>
                <a:spcPct val="107000"/>
              </a:lnSpc>
              <a:spcAft>
                <a:spcPts val="800"/>
              </a:spcAft>
              <a:buNone/>
            </a:pPr>
            <a:r>
              <a:rPr lang="it-IT" sz="3600" dirty="0">
                <a:solidFill>
                  <a:srgbClr val="FF0000"/>
                </a:solidFill>
                <a:latin typeface="Calibri" panose="020F0502020204030204" pitchFamily="34" charset="0"/>
                <a:cs typeface="Times New Roman" panose="02020603050405020304" pitchFamily="18" charset="0"/>
              </a:rPr>
              <a:t>Come operano i controlli sul PNRR della Corte dei conti nelle sedi regionali?</a:t>
            </a:r>
          </a:p>
        </p:txBody>
      </p:sp>
      <p:sp>
        <p:nvSpPr>
          <p:cNvPr id="2" name="Segnaposto numero diapositiva 1">
            <a:extLst>
              <a:ext uri="{FF2B5EF4-FFF2-40B4-BE49-F238E27FC236}">
                <a16:creationId xmlns:a16="http://schemas.microsoft.com/office/drawing/2014/main" id="{227E0D3E-A18F-A7A4-71A9-BF9A96497DF0}"/>
              </a:ext>
            </a:extLst>
          </p:cNvPr>
          <p:cNvSpPr>
            <a:spLocks noGrp="1"/>
          </p:cNvSpPr>
          <p:nvPr>
            <p:ph type="sldNum" sz="quarter" idx="12"/>
          </p:nvPr>
        </p:nvSpPr>
        <p:spPr/>
        <p:txBody>
          <a:bodyPr/>
          <a:lstStyle/>
          <a:p>
            <a:fld id="{AD40A07A-791B-4982-8048-CDE541102367}" type="slidenum">
              <a:rPr lang="it-IT" smtClean="0"/>
              <a:t>28</a:t>
            </a:fld>
            <a:endParaRPr lang="it-IT"/>
          </a:p>
        </p:txBody>
      </p:sp>
    </p:spTree>
    <p:extLst>
      <p:ext uri="{BB962C8B-B14F-4D97-AF65-F5344CB8AC3E}">
        <p14:creationId xmlns:p14="http://schemas.microsoft.com/office/powerpoint/2010/main" val="29638905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9DDDA57F-BC1F-0949-74FA-8E9AAA62AAF1}"/>
              </a:ext>
            </a:extLst>
          </p:cNvPr>
          <p:cNvSpPr>
            <a:spLocks noGrp="1"/>
          </p:cNvSpPr>
          <p:nvPr>
            <p:ph idx="1"/>
          </p:nvPr>
        </p:nvSpPr>
        <p:spPr>
          <a:xfrm>
            <a:off x="696311" y="420633"/>
            <a:ext cx="10515600" cy="5935717"/>
          </a:xfrm>
        </p:spPr>
        <p:txBody>
          <a:bodyPr>
            <a:noAutofit/>
          </a:bodyPr>
          <a:lstStyle/>
          <a:p>
            <a:pPr marL="0" indent="0" algn="just">
              <a:lnSpc>
                <a:spcPct val="107000"/>
              </a:lnSpc>
              <a:spcAft>
                <a:spcPts val="800"/>
              </a:spcAft>
              <a:buNone/>
            </a:pPr>
            <a:r>
              <a:rPr lang="it-IT" sz="3600" dirty="0">
                <a:solidFill>
                  <a:srgbClr val="FF0000"/>
                </a:solidFill>
                <a:latin typeface="Calibri" panose="020F0502020204030204" pitchFamily="34" charset="0"/>
                <a:cs typeface="Times New Roman" panose="02020603050405020304" pitchFamily="18" charset="0"/>
              </a:rPr>
              <a:t>I controlli della Corte dei conti nelle Sezioni regionali.</a:t>
            </a:r>
          </a:p>
          <a:p>
            <a:pPr marL="0" indent="0" algn="just">
              <a:lnSpc>
                <a:spcPct val="107000"/>
              </a:lnSpc>
              <a:spcAft>
                <a:spcPts val="800"/>
              </a:spcAft>
              <a:buNone/>
            </a:pPr>
            <a:r>
              <a:rPr lang="it-IT" sz="2400" dirty="0">
                <a:solidFill>
                  <a:srgbClr val="0070C0"/>
                </a:solidFill>
                <a:latin typeface="Calibri" panose="020F0502020204030204" pitchFamily="34" charset="0"/>
                <a:cs typeface="Times New Roman" panose="02020603050405020304" pitchFamily="18" charset="0"/>
              </a:rPr>
              <a:t>La Corte dei conti esercita il controllo sulla gestione di cui all’art. 3, c. 4, Legge 14 gennaio 1994 n. 20, svolgendo in particolare valutazioni di economicità, efficienza ed efficacia circa l’acquisizione e l’impiego delle risorse finanziarie provenienti dai fondi del PNRR (art. 7, c. 7 D.L. n. 77/2021).</a:t>
            </a:r>
          </a:p>
          <a:p>
            <a:pPr marL="0" indent="0" algn="just">
              <a:lnSpc>
                <a:spcPct val="107000"/>
              </a:lnSpc>
              <a:spcAft>
                <a:spcPts val="800"/>
              </a:spcAft>
              <a:buNone/>
            </a:pPr>
            <a:r>
              <a:rPr lang="it-IT" sz="2400" dirty="0">
                <a:solidFill>
                  <a:srgbClr val="0070C0"/>
                </a:solidFill>
                <a:latin typeface="Calibri" panose="020F0502020204030204" pitchFamily="34" charset="0"/>
                <a:cs typeface="Times New Roman" panose="02020603050405020304" pitchFamily="18" charset="0"/>
              </a:rPr>
              <a:t>Tale controllo si informa ai criteri di cooperazione e coordinamento con la Corte dei conti europea, secondo quanto previsto dall’art. 287, paragrafo 3, del Trattato sul funzionamento dell’Unione europea.</a:t>
            </a:r>
          </a:p>
          <a:p>
            <a:pPr marL="0" indent="0" algn="just">
              <a:lnSpc>
                <a:spcPct val="107000"/>
              </a:lnSpc>
              <a:spcAft>
                <a:spcPts val="800"/>
              </a:spcAft>
              <a:buNone/>
            </a:pPr>
            <a:r>
              <a:rPr lang="it-IT" sz="2400" dirty="0">
                <a:solidFill>
                  <a:srgbClr val="0070C0"/>
                </a:solidFill>
                <a:latin typeface="Calibri" panose="020F0502020204030204" pitchFamily="34" charset="0"/>
                <a:cs typeface="Times New Roman" panose="02020603050405020304" pitchFamily="18" charset="0"/>
              </a:rPr>
              <a:t>Esercita inoltre il controllo annuale di regolarità contabile sui rendiconti predisposti dagli Enti locali ai sensi dell’art. 158 TUEL.</a:t>
            </a:r>
          </a:p>
          <a:p>
            <a:pPr marL="0" indent="0" algn="just">
              <a:lnSpc>
                <a:spcPct val="107000"/>
              </a:lnSpc>
              <a:spcAft>
                <a:spcPts val="800"/>
              </a:spcAft>
              <a:buNone/>
            </a:pPr>
            <a:endParaRPr lang="it-IT" dirty="0">
              <a:solidFill>
                <a:srgbClr val="FF0000"/>
              </a:solidFill>
              <a:latin typeface="Calibri" panose="020F0502020204030204" pitchFamily="34" charset="0"/>
              <a:cs typeface="Times New Roman" panose="02020603050405020304" pitchFamily="18" charset="0"/>
            </a:endParaRPr>
          </a:p>
        </p:txBody>
      </p:sp>
      <p:sp>
        <p:nvSpPr>
          <p:cNvPr id="2" name="Segnaposto numero diapositiva 1">
            <a:extLst>
              <a:ext uri="{FF2B5EF4-FFF2-40B4-BE49-F238E27FC236}">
                <a16:creationId xmlns:a16="http://schemas.microsoft.com/office/drawing/2014/main" id="{227E0D3E-A18F-A7A4-71A9-BF9A96497DF0}"/>
              </a:ext>
            </a:extLst>
          </p:cNvPr>
          <p:cNvSpPr>
            <a:spLocks noGrp="1"/>
          </p:cNvSpPr>
          <p:nvPr>
            <p:ph type="sldNum" sz="quarter" idx="12"/>
          </p:nvPr>
        </p:nvSpPr>
        <p:spPr/>
        <p:txBody>
          <a:bodyPr/>
          <a:lstStyle/>
          <a:p>
            <a:fld id="{AD40A07A-791B-4982-8048-CDE541102367}" type="slidenum">
              <a:rPr lang="it-IT" smtClean="0"/>
              <a:t>29</a:t>
            </a:fld>
            <a:endParaRPr lang="it-IT"/>
          </a:p>
        </p:txBody>
      </p:sp>
    </p:spTree>
    <p:extLst>
      <p:ext uri="{BB962C8B-B14F-4D97-AF65-F5344CB8AC3E}">
        <p14:creationId xmlns:p14="http://schemas.microsoft.com/office/powerpoint/2010/main" val="991120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9472D340-0BA9-4FF4-893B-C74DEC5801A2}"/>
              </a:ext>
            </a:extLst>
          </p:cNvPr>
          <p:cNvSpPr txBox="1"/>
          <p:nvPr/>
        </p:nvSpPr>
        <p:spPr>
          <a:xfrm>
            <a:off x="654269" y="348221"/>
            <a:ext cx="11098924" cy="1251625"/>
          </a:xfrm>
          <a:prstGeom prst="rect">
            <a:avLst/>
          </a:prstGeom>
          <a:noFill/>
        </p:spPr>
        <p:txBody>
          <a:bodyPr wrap="square" rtlCol="0">
            <a:spAutoFit/>
          </a:bodyPr>
          <a:lstStyle/>
          <a:p>
            <a:pPr algn="just">
              <a:lnSpc>
                <a:spcPct val="107000"/>
              </a:lnSpc>
              <a:spcAft>
                <a:spcPts val="800"/>
              </a:spcAft>
            </a:pPr>
            <a:r>
              <a:rPr lang="it-IT" sz="3600" dirty="0">
                <a:solidFill>
                  <a:srgbClr val="FF0000"/>
                </a:solidFill>
                <a:latin typeface="Calibri" panose="020F0502020204030204" pitchFamily="34" charset="0"/>
                <a:cs typeface="Times New Roman" panose="02020603050405020304" pitchFamily="18" charset="0"/>
              </a:rPr>
              <a:t>Il Considerato n. 5 del REG (UE) 2020/2094 del Consiglio del 14 dicembre 2020 così si esprime :</a:t>
            </a:r>
            <a:endParaRPr lang="it-IT" sz="3200" dirty="0">
              <a:solidFill>
                <a:srgbClr val="0070C0"/>
              </a:solidFill>
              <a:latin typeface="Calibri" panose="020F0502020204030204" pitchFamily="34" charset="0"/>
              <a:cs typeface="Times New Roman" panose="02020603050405020304" pitchFamily="18" charset="0"/>
            </a:endParaRPr>
          </a:p>
        </p:txBody>
      </p:sp>
      <p:sp>
        <p:nvSpPr>
          <p:cNvPr id="2" name="Segnaposto numero diapositiva 1">
            <a:extLst>
              <a:ext uri="{FF2B5EF4-FFF2-40B4-BE49-F238E27FC236}">
                <a16:creationId xmlns:a16="http://schemas.microsoft.com/office/drawing/2014/main" id="{A18FBD8F-7ACE-ACCC-726B-F5AE59802FFC}"/>
              </a:ext>
            </a:extLst>
          </p:cNvPr>
          <p:cNvSpPr>
            <a:spLocks noGrp="1"/>
          </p:cNvSpPr>
          <p:nvPr>
            <p:ph type="sldNum" sz="quarter" idx="12"/>
          </p:nvPr>
        </p:nvSpPr>
        <p:spPr/>
        <p:txBody>
          <a:bodyPr/>
          <a:lstStyle/>
          <a:p>
            <a:fld id="{AD40A07A-791B-4982-8048-CDE541102367}" type="slidenum">
              <a:rPr lang="it-IT" smtClean="0"/>
              <a:t>3</a:t>
            </a:fld>
            <a:endParaRPr lang="it-IT"/>
          </a:p>
        </p:txBody>
      </p:sp>
      <p:sp>
        <p:nvSpPr>
          <p:cNvPr id="5" name="CasellaDiTesto 4">
            <a:extLst>
              <a:ext uri="{FF2B5EF4-FFF2-40B4-BE49-F238E27FC236}">
                <a16:creationId xmlns:a16="http://schemas.microsoft.com/office/drawing/2014/main" id="{B6EDB1FC-DACF-D915-E10A-0A235AA71CEB}"/>
              </a:ext>
            </a:extLst>
          </p:cNvPr>
          <p:cNvSpPr txBox="1"/>
          <p:nvPr/>
        </p:nvSpPr>
        <p:spPr>
          <a:xfrm>
            <a:off x="654270" y="2059709"/>
            <a:ext cx="11002022" cy="3539430"/>
          </a:xfrm>
          <a:prstGeom prst="rect">
            <a:avLst/>
          </a:prstGeom>
          <a:noFill/>
        </p:spPr>
        <p:txBody>
          <a:bodyPr wrap="square">
            <a:spAutoFit/>
          </a:bodyPr>
          <a:lstStyle/>
          <a:p>
            <a:pPr algn="just"/>
            <a:r>
              <a:rPr lang="it-IT" sz="3200" dirty="0">
                <a:solidFill>
                  <a:srgbClr val="0070C0"/>
                </a:solidFill>
                <a:latin typeface="Calibri" panose="020F0502020204030204" pitchFamily="34" charset="0"/>
                <a:cs typeface="Times New Roman" panose="02020603050405020304" pitchFamily="18" charset="0"/>
              </a:rPr>
              <a:t>«Per evitare un ulteriore deterioramento dell’economia, dell’occupazione e della coesione sociale e dare impulso ad una ripresa sostenibile e resiliente dell’attività economica è opportuno attuare un programma eccezionale e coordinato di sostegno economico e sociale in uno spirito di solidarietà fra SS.MM., in particolare verso quegli SS.MM. che sono stati colpiti in modo particolarmente grave» dalla pandemia da COVID-19.</a:t>
            </a:r>
          </a:p>
        </p:txBody>
      </p:sp>
    </p:spTree>
    <p:extLst>
      <p:ext uri="{BB962C8B-B14F-4D97-AF65-F5344CB8AC3E}">
        <p14:creationId xmlns:p14="http://schemas.microsoft.com/office/powerpoint/2010/main" val="28543945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9DDDA57F-BC1F-0949-74FA-8E9AAA62AAF1}"/>
              </a:ext>
            </a:extLst>
          </p:cNvPr>
          <p:cNvSpPr>
            <a:spLocks noGrp="1"/>
          </p:cNvSpPr>
          <p:nvPr>
            <p:ph idx="1"/>
          </p:nvPr>
        </p:nvSpPr>
        <p:spPr>
          <a:xfrm>
            <a:off x="696311" y="420633"/>
            <a:ext cx="10515600" cy="5935717"/>
          </a:xfrm>
        </p:spPr>
        <p:txBody>
          <a:bodyPr>
            <a:noAutofit/>
          </a:bodyPr>
          <a:lstStyle/>
          <a:p>
            <a:pPr marL="0" indent="0" algn="just">
              <a:lnSpc>
                <a:spcPct val="107000"/>
              </a:lnSpc>
              <a:spcAft>
                <a:spcPts val="800"/>
              </a:spcAft>
              <a:buNone/>
            </a:pPr>
            <a:r>
              <a:rPr lang="it-IT" sz="3600" dirty="0">
                <a:solidFill>
                  <a:srgbClr val="FF0000"/>
                </a:solidFill>
                <a:latin typeface="Calibri" panose="020F0502020204030204" pitchFamily="34" charset="0"/>
                <a:cs typeface="Times New Roman" panose="02020603050405020304" pitchFamily="18" charset="0"/>
              </a:rPr>
              <a:t>… segue</a:t>
            </a:r>
          </a:p>
          <a:p>
            <a:pPr marL="0" indent="0" algn="just">
              <a:lnSpc>
                <a:spcPct val="107000"/>
              </a:lnSpc>
              <a:spcAft>
                <a:spcPts val="800"/>
              </a:spcAft>
              <a:buNone/>
            </a:pPr>
            <a:r>
              <a:rPr lang="it-IT" sz="3600" dirty="0">
                <a:solidFill>
                  <a:srgbClr val="0070C0"/>
                </a:solidFill>
                <a:latin typeface="Calibri" panose="020F0502020204030204" pitchFamily="34" charset="0"/>
                <a:cs typeface="Times New Roman" panose="02020603050405020304" pitchFamily="18" charset="0"/>
              </a:rPr>
              <a:t>Il controllo si svolge sia sui documenti che attraverso  verifiche sul posto .</a:t>
            </a:r>
          </a:p>
          <a:p>
            <a:pPr marL="0" indent="0" algn="just">
              <a:lnSpc>
                <a:spcPct val="107000"/>
              </a:lnSpc>
              <a:spcAft>
                <a:spcPts val="800"/>
              </a:spcAft>
              <a:buNone/>
            </a:pPr>
            <a:r>
              <a:rPr lang="it-IT" sz="3600" dirty="0">
                <a:solidFill>
                  <a:srgbClr val="0070C0"/>
                </a:solidFill>
                <a:latin typeface="Calibri" panose="020F0502020204030204" pitchFamily="34" charset="0"/>
                <a:cs typeface="Times New Roman" panose="02020603050405020304" pitchFamily="18" charset="0"/>
              </a:rPr>
              <a:t>Possono essere effettuate ispezioni ed accertamenti diretti volti ad individuare lo stato di realizzazione degli interventi .</a:t>
            </a:r>
          </a:p>
          <a:p>
            <a:pPr marL="0" indent="0" algn="just">
              <a:lnSpc>
                <a:spcPct val="107000"/>
              </a:lnSpc>
              <a:spcAft>
                <a:spcPts val="800"/>
              </a:spcAft>
              <a:buNone/>
            </a:pPr>
            <a:r>
              <a:rPr lang="it-IT" sz="3600" dirty="0">
                <a:solidFill>
                  <a:srgbClr val="0070C0"/>
                </a:solidFill>
                <a:latin typeface="Calibri" panose="020F0502020204030204" pitchFamily="34" charset="0"/>
                <a:cs typeface="Times New Roman" panose="02020603050405020304" pitchFamily="18" charset="0"/>
              </a:rPr>
              <a:t>I controlli sono indirizzati alle amministrazioni pubbliche ma anche a organismi di diritto privato fruitori di risorse pubbliche.  </a:t>
            </a:r>
          </a:p>
        </p:txBody>
      </p:sp>
      <p:sp>
        <p:nvSpPr>
          <p:cNvPr id="2" name="Segnaposto numero diapositiva 1">
            <a:extLst>
              <a:ext uri="{FF2B5EF4-FFF2-40B4-BE49-F238E27FC236}">
                <a16:creationId xmlns:a16="http://schemas.microsoft.com/office/drawing/2014/main" id="{227E0D3E-A18F-A7A4-71A9-BF9A96497DF0}"/>
              </a:ext>
            </a:extLst>
          </p:cNvPr>
          <p:cNvSpPr>
            <a:spLocks noGrp="1"/>
          </p:cNvSpPr>
          <p:nvPr>
            <p:ph type="sldNum" sz="quarter" idx="12"/>
          </p:nvPr>
        </p:nvSpPr>
        <p:spPr/>
        <p:txBody>
          <a:bodyPr/>
          <a:lstStyle/>
          <a:p>
            <a:fld id="{AD40A07A-791B-4982-8048-CDE541102367}" type="slidenum">
              <a:rPr lang="it-IT" smtClean="0"/>
              <a:t>30</a:t>
            </a:fld>
            <a:endParaRPr lang="it-IT"/>
          </a:p>
        </p:txBody>
      </p:sp>
    </p:spTree>
    <p:extLst>
      <p:ext uri="{BB962C8B-B14F-4D97-AF65-F5344CB8AC3E}">
        <p14:creationId xmlns:p14="http://schemas.microsoft.com/office/powerpoint/2010/main" val="2314954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9DDDA57F-BC1F-0949-74FA-8E9AAA62AAF1}"/>
              </a:ext>
            </a:extLst>
          </p:cNvPr>
          <p:cNvSpPr>
            <a:spLocks noGrp="1"/>
          </p:cNvSpPr>
          <p:nvPr>
            <p:ph idx="1"/>
          </p:nvPr>
        </p:nvSpPr>
        <p:spPr>
          <a:xfrm>
            <a:off x="696311" y="748863"/>
            <a:ext cx="10515600" cy="3531476"/>
          </a:xfrm>
        </p:spPr>
        <p:txBody>
          <a:bodyPr>
            <a:noAutofit/>
          </a:bodyPr>
          <a:lstStyle/>
          <a:p>
            <a:pPr marL="0" indent="0" algn="just">
              <a:lnSpc>
                <a:spcPct val="107000"/>
              </a:lnSpc>
              <a:spcAft>
                <a:spcPts val="800"/>
              </a:spcAft>
              <a:buNone/>
            </a:pPr>
            <a:r>
              <a:rPr lang="it-IT" sz="3200" dirty="0">
                <a:solidFill>
                  <a:srgbClr val="FF0000"/>
                </a:solidFill>
                <a:latin typeface="Calibri" panose="020F0502020204030204" pitchFamily="34" charset="0"/>
                <a:cs typeface="Times New Roman" panose="02020603050405020304" pitchFamily="18" charset="0"/>
              </a:rPr>
              <a:t>… segue</a:t>
            </a:r>
          </a:p>
          <a:p>
            <a:pPr marL="0" indent="0" algn="just">
              <a:lnSpc>
                <a:spcPct val="107000"/>
              </a:lnSpc>
              <a:spcAft>
                <a:spcPts val="800"/>
              </a:spcAft>
              <a:buNone/>
            </a:pPr>
            <a:r>
              <a:rPr lang="it-IT" dirty="0">
                <a:solidFill>
                  <a:srgbClr val="0070C0"/>
                </a:solidFill>
                <a:latin typeface="Calibri" panose="020F0502020204030204" pitchFamily="34" charset="0"/>
                <a:cs typeface="Times New Roman" panose="02020603050405020304" pitchFamily="18" charset="0"/>
              </a:rPr>
              <a:t>L’art 3, c 4, legge n 20/1994, valorizza inoltre il controllo in corso di esercizio, il cc.dd.  controllo </a:t>
            </a:r>
            <a:r>
              <a:rPr lang="it-IT" i="1" dirty="0">
                <a:solidFill>
                  <a:srgbClr val="0070C0"/>
                </a:solidFill>
                <a:latin typeface="Calibri" panose="020F0502020204030204" pitchFamily="34" charset="0"/>
                <a:cs typeface="Times New Roman" panose="02020603050405020304" pitchFamily="18" charset="0"/>
              </a:rPr>
              <a:t>in itinere, </a:t>
            </a:r>
            <a:r>
              <a:rPr lang="it-IT" dirty="0">
                <a:solidFill>
                  <a:srgbClr val="0070C0"/>
                </a:solidFill>
                <a:latin typeface="Calibri" panose="020F0502020204030204" pitchFamily="34" charset="0"/>
                <a:cs typeface="Times New Roman" panose="02020603050405020304" pitchFamily="18" charset="0"/>
              </a:rPr>
              <a:t>esso rafforza i presidi di legalità, regolarità e correttezza dell’azione amministrativa ed è in linea con i principi di precauzione a cui è fortemente orientata la disciplina europea che all’art. 22 del Reg. (Ue) n. 2021/241 richiama gli Stati membri ad una rigorosa azione di prevenzione delle </a:t>
            </a:r>
            <a:r>
              <a:rPr lang="it-IT" dirty="0" err="1">
                <a:solidFill>
                  <a:srgbClr val="0070C0"/>
                </a:solidFill>
                <a:latin typeface="Calibri" panose="020F0502020204030204" pitchFamily="34" charset="0"/>
                <a:cs typeface="Times New Roman" panose="02020603050405020304" pitchFamily="18" charset="0"/>
              </a:rPr>
              <a:t>frodi,delle</a:t>
            </a:r>
            <a:r>
              <a:rPr lang="it-IT" dirty="0">
                <a:solidFill>
                  <a:srgbClr val="0070C0"/>
                </a:solidFill>
                <a:latin typeface="Calibri" panose="020F0502020204030204" pitchFamily="34" charset="0"/>
                <a:cs typeface="Times New Roman" panose="02020603050405020304" pitchFamily="18" charset="0"/>
              </a:rPr>
              <a:t> frodi </a:t>
            </a:r>
            <a:r>
              <a:rPr lang="it-IT" dirty="0" err="1">
                <a:solidFill>
                  <a:srgbClr val="0070C0"/>
                </a:solidFill>
                <a:latin typeface="Calibri" panose="020F0502020204030204" pitchFamily="34" charset="0"/>
                <a:cs typeface="Times New Roman" panose="02020603050405020304" pitchFamily="18" charset="0"/>
              </a:rPr>
              <a:t>fiscali,dei</a:t>
            </a:r>
            <a:r>
              <a:rPr lang="it-IT" dirty="0">
                <a:solidFill>
                  <a:srgbClr val="0070C0"/>
                </a:solidFill>
                <a:latin typeface="Calibri" panose="020F0502020204030204" pitchFamily="34" charset="0"/>
                <a:cs typeface="Times New Roman" panose="02020603050405020304" pitchFamily="18" charset="0"/>
              </a:rPr>
              <a:t> conflitti d’interessi, della corruzione, dei doppi finanziamenti a tutela degli interessi finanziari della Ue.</a:t>
            </a:r>
            <a:endParaRPr lang="it-IT" dirty="0">
              <a:solidFill>
                <a:srgbClr val="FF0000"/>
              </a:solidFill>
              <a:latin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it-IT" sz="3600" dirty="0">
              <a:solidFill>
                <a:srgbClr val="FF0000"/>
              </a:solidFill>
              <a:latin typeface="Calibri" panose="020F0502020204030204" pitchFamily="34" charset="0"/>
              <a:cs typeface="Times New Roman" panose="02020603050405020304" pitchFamily="18" charset="0"/>
            </a:endParaRPr>
          </a:p>
        </p:txBody>
      </p:sp>
      <p:sp>
        <p:nvSpPr>
          <p:cNvPr id="2" name="Segnaposto numero diapositiva 1">
            <a:extLst>
              <a:ext uri="{FF2B5EF4-FFF2-40B4-BE49-F238E27FC236}">
                <a16:creationId xmlns:a16="http://schemas.microsoft.com/office/drawing/2014/main" id="{227E0D3E-A18F-A7A4-71A9-BF9A96497DF0}"/>
              </a:ext>
            </a:extLst>
          </p:cNvPr>
          <p:cNvSpPr>
            <a:spLocks noGrp="1"/>
          </p:cNvSpPr>
          <p:nvPr>
            <p:ph type="sldNum" sz="quarter" idx="12"/>
          </p:nvPr>
        </p:nvSpPr>
        <p:spPr/>
        <p:txBody>
          <a:bodyPr/>
          <a:lstStyle/>
          <a:p>
            <a:fld id="{AD40A07A-791B-4982-8048-CDE541102367}" type="slidenum">
              <a:rPr lang="it-IT" smtClean="0"/>
              <a:t>31</a:t>
            </a:fld>
            <a:endParaRPr lang="it-IT"/>
          </a:p>
        </p:txBody>
      </p:sp>
    </p:spTree>
    <p:extLst>
      <p:ext uri="{BB962C8B-B14F-4D97-AF65-F5344CB8AC3E}">
        <p14:creationId xmlns:p14="http://schemas.microsoft.com/office/powerpoint/2010/main" val="25795843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9DDDA57F-BC1F-0949-74FA-8E9AAA62AAF1}"/>
              </a:ext>
            </a:extLst>
          </p:cNvPr>
          <p:cNvSpPr>
            <a:spLocks noGrp="1"/>
          </p:cNvSpPr>
          <p:nvPr>
            <p:ph idx="1"/>
          </p:nvPr>
        </p:nvSpPr>
        <p:spPr>
          <a:xfrm>
            <a:off x="706821" y="504496"/>
            <a:ext cx="10515600" cy="5068613"/>
          </a:xfrm>
        </p:spPr>
        <p:txBody>
          <a:bodyPr>
            <a:noAutofit/>
          </a:bodyPr>
          <a:lstStyle/>
          <a:p>
            <a:pPr marL="0" indent="0" algn="just">
              <a:lnSpc>
                <a:spcPct val="107000"/>
              </a:lnSpc>
              <a:spcAft>
                <a:spcPts val="800"/>
              </a:spcAft>
              <a:buNone/>
            </a:pPr>
            <a:r>
              <a:rPr lang="it-IT" sz="3200" kern="100" dirty="0">
                <a:solidFill>
                  <a:srgbClr val="FF0000"/>
                </a:solidFill>
                <a:latin typeface="Calibri" panose="020F0502020204030204" pitchFamily="34" charset="0"/>
                <a:cs typeface="Times New Roman" panose="02020603050405020304" pitchFamily="18" charset="0"/>
              </a:rPr>
              <a:t>L’esperienza di controllo della Corte dei conti Sezione regionale per il Piemonte: deliberazioni n.n. 18 e 78 del 2023.</a:t>
            </a:r>
          </a:p>
          <a:p>
            <a:pPr marL="0" indent="0" algn="just">
              <a:lnSpc>
                <a:spcPct val="107000"/>
              </a:lnSpc>
              <a:spcAft>
                <a:spcPts val="800"/>
              </a:spcAft>
              <a:buNone/>
            </a:pPr>
            <a:r>
              <a:rPr lang="it-IT" sz="2400" kern="100" dirty="0">
                <a:solidFill>
                  <a:srgbClr val="0070C0"/>
                </a:solidFill>
                <a:latin typeface="Calibri" panose="020F0502020204030204" pitchFamily="34" charset="0"/>
                <a:cs typeface="Times New Roman" panose="02020603050405020304" pitchFamily="18" charset="0"/>
              </a:rPr>
              <a:t>La modalità di gestione attraverso bandi centrali ha creato non pochi problemi.</a:t>
            </a:r>
          </a:p>
          <a:p>
            <a:pPr algn="just">
              <a:lnSpc>
                <a:spcPct val="107000"/>
              </a:lnSpc>
              <a:spcAft>
                <a:spcPts val="800"/>
              </a:spcAft>
            </a:pPr>
            <a:r>
              <a:rPr lang="it-IT" sz="24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la gestione verticale dei bandi, posta in essere direttamente dai singoli ministeri, non ha facilitato una visione integrata dei diversi settori, perché individua gli enti con riguardo ai singoli progetti, per cui se uno stesso ente ha avuto l’approvazione di più progetti, non si è in grado di stabilire se l’ente con la propria organizzazione e con il proprio personale, possa gestire questo surplus di attività anche sotto il profilo amministrativo contabile</a:t>
            </a:r>
            <a:r>
              <a:rPr lang="it-IT" sz="18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t>
            </a:r>
          </a:p>
          <a:p>
            <a:pPr marL="0" indent="0" algn="just">
              <a:lnSpc>
                <a:spcPct val="107000"/>
              </a:lnSpc>
              <a:spcAft>
                <a:spcPts val="800"/>
              </a:spcAft>
              <a:buNone/>
            </a:pP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lgn="just">
              <a:lnSpc>
                <a:spcPct val="107000"/>
              </a:lnSpc>
              <a:spcAft>
                <a:spcPts val="800"/>
              </a:spcAft>
              <a:buNone/>
            </a:pPr>
            <a:endParaRPr lang="it-IT" sz="3600" dirty="0">
              <a:solidFill>
                <a:srgbClr val="FF0000"/>
              </a:solidFill>
              <a:latin typeface="Calibri" panose="020F0502020204030204" pitchFamily="34" charset="0"/>
              <a:cs typeface="Times New Roman" panose="02020603050405020304" pitchFamily="18" charset="0"/>
            </a:endParaRPr>
          </a:p>
        </p:txBody>
      </p:sp>
      <p:sp>
        <p:nvSpPr>
          <p:cNvPr id="2" name="Segnaposto numero diapositiva 1">
            <a:extLst>
              <a:ext uri="{FF2B5EF4-FFF2-40B4-BE49-F238E27FC236}">
                <a16:creationId xmlns:a16="http://schemas.microsoft.com/office/drawing/2014/main" id="{227E0D3E-A18F-A7A4-71A9-BF9A96497DF0}"/>
              </a:ext>
            </a:extLst>
          </p:cNvPr>
          <p:cNvSpPr>
            <a:spLocks noGrp="1"/>
          </p:cNvSpPr>
          <p:nvPr>
            <p:ph type="sldNum" sz="quarter" idx="12"/>
          </p:nvPr>
        </p:nvSpPr>
        <p:spPr/>
        <p:txBody>
          <a:bodyPr/>
          <a:lstStyle/>
          <a:p>
            <a:fld id="{AD40A07A-791B-4982-8048-CDE541102367}" type="slidenum">
              <a:rPr lang="it-IT" smtClean="0"/>
              <a:t>32</a:t>
            </a:fld>
            <a:endParaRPr lang="it-IT"/>
          </a:p>
        </p:txBody>
      </p:sp>
    </p:spTree>
    <p:extLst>
      <p:ext uri="{BB962C8B-B14F-4D97-AF65-F5344CB8AC3E}">
        <p14:creationId xmlns:p14="http://schemas.microsoft.com/office/powerpoint/2010/main" val="18125578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9DDDA57F-BC1F-0949-74FA-8E9AAA62AAF1}"/>
              </a:ext>
            </a:extLst>
          </p:cNvPr>
          <p:cNvSpPr>
            <a:spLocks noGrp="1"/>
          </p:cNvSpPr>
          <p:nvPr>
            <p:ph idx="1"/>
          </p:nvPr>
        </p:nvSpPr>
        <p:spPr>
          <a:xfrm>
            <a:off x="719959" y="575441"/>
            <a:ext cx="10515600" cy="5783427"/>
          </a:xfrm>
        </p:spPr>
        <p:txBody>
          <a:bodyPr>
            <a:noAutofit/>
          </a:bodyPr>
          <a:lstStyle/>
          <a:p>
            <a:pPr marL="0" indent="0" algn="just">
              <a:lnSpc>
                <a:spcPct val="107000"/>
              </a:lnSpc>
              <a:spcAft>
                <a:spcPts val="800"/>
              </a:spcAft>
              <a:buNone/>
            </a:pPr>
            <a:r>
              <a:rPr lang="it-IT" sz="3200" dirty="0">
                <a:solidFill>
                  <a:srgbClr val="FF0000"/>
                </a:solidFill>
                <a:latin typeface="Calibri" panose="020F0502020204030204" pitchFamily="34" charset="0"/>
                <a:cs typeface="Times New Roman" panose="02020603050405020304" pitchFamily="18" charset="0"/>
              </a:rPr>
              <a:t>Con la prima deliberazione n. 18/2023 sono state individuate le seguenti criticità:</a:t>
            </a:r>
            <a:endParaRPr lang="it-IT" sz="2400" dirty="0">
              <a:solidFill>
                <a:srgbClr val="0070C0"/>
              </a:solidFill>
              <a:latin typeface="Calibri" panose="020F0502020204030204" pitchFamily="34" charset="0"/>
              <a:cs typeface="Times New Roman" panose="02020603050405020304" pitchFamily="18" charset="0"/>
            </a:endParaRPr>
          </a:p>
          <a:p>
            <a:pPr algn="just">
              <a:lnSpc>
                <a:spcPct val="107000"/>
              </a:lnSpc>
              <a:spcAft>
                <a:spcPts val="800"/>
              </a:spcAft>
            </a:pPr>
            <a:r>
              <a:rPr lang="it-IT" sz="2400" dirty="0">
                <a:solidFill>
                  <a:srgbClr val="0070C0"/>
                </a:solidFill>
                <a:latin typeface="Calibri" panose="020F0502020204030204" pitchFamily="34" charset="0"/>
                <a:cs typeface="Times New Roman" panose="02020603050405020304" pitchFamily="18" charset="0"/>
              </a:rPr>
              <a:t>estrema parcellizzazione degli interventi;</a:t>
            </a:r>
          </a:p>
          <a:p>
            <a:pPr algn="just">
              <a:lnSpc>
                <a:spcPct val="107000"/>
              </a:lnSpc>
              <a:spcAft>
                <a:spcPts val="800"/>
              </a:spcAft>
            </a:pPr>
            <a:r>
              <a:rPr lang="it-IT" sz="2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tempo limitato per l’attuazione rispetto alle capacità gestionali ed organizzative degli enti;</a:t>
            </a:r>
            <a:endParaRPr lang="it-IT"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2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contemporanea gestione di altre Programmazioni UE;</a:t>
            </a:r>
            <a:endParaRPr lang="it-IT"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2400" dirty="0">
                <a:solidFill>
                  <a:srgbClr val="0070C0"/>
                </a:solidFill>
                <a:latin typeface="Calibri" panose="020F0502020204030204" pitchFamily="34" charset="0"/>
                <a:ea typeface="Calibri" panose="020F0502020204030204" pitchFamily="34" charset="0"/>
                <a:cs typeface="Times New Roman" panose="02020603050405020304" pitchFamily="18" charset="0"/>
              </a:rPr>
              <a:t>p</a:t>
            </a:r>
            <a:r>
              <a:rPr lang="it-IT" sz="2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er le linee di finanziamento che hanno utilizzato progetti già predisposti con diversi ed antecedenti finanziamenti, vi è stata l’esigenza di valutare la presenza delle condizionalità imposte dal dispositivo europeo;</a:t>
            </a:r>
            <a:endParaRPr lang="it-IT"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2400" dirty="0">
                <a:solidFill>
                  <a:srgbClr val="0070C0"/>
                </a:solidFill>
                <a:latin typeface="Calibri" panose="020F0502020204030204" pitchFamily="34" charset="0"/>
                <a:ea typeface="Calibri" panose="020F0502020204030204" pitchFamily="34" charset="0"/>
                <a:cs typeface="Times New Roman" panose="02020603050405020304" pitchFamily="18" charset="0"/>
              </a:rPr>
              <a:t>e</a:t>
            </a:r>
            <a:r>
              <a:rPr lang="it-IT" sz="2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sigenza di razionalizzazione delle stazioni appaltanti.</a:t>
            </a:r>
            <a:endParaRPr lang="it-IT"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Segnaposto numero diapositiva 1">
            <a:extLst>
              <a:ext uri="{FF2B5EF4-FFF2-40B4-BE49-F238E27FC236}">
                <a16:creationId xmlns:a16="http://schemas.microsoft.com/office/drawing/2014/main" id="{227E0D3E-A18F-A7A4-71A9-BF9A96497DF0}"/>
              </a:ext>
            </a:extLst>
          </p:cNvPr>
          <p:cNvSpPr>
            <a:spLocks noGrp="1"/>
          </p:cNvSpPr>
          <p:nvPr>
            <p:ph type="sldNum" sz="quarter" idx="12"/>
          </p:nvPr>
        </p:nvSpPr>
        <p:spPr/>
        <p:txBody>
          <a:bodyPr/>
          <a:lstStyle/>
          <a:p>
            <a:fld id="{AD40A07A-791B-4982-8048-CDE541102367}" type="slidenum">
              <a:rPr lang="it-IT" smtClean="0"/>
              <a:t>33</a:t>
            </a:fld>
            <a:endParaRPr lang="it-IT"/>
          </a:p>
        </p:txBody>
      </p:sp>
    </p:spTree>
    <p:extLst>
      <p:ext uri="{BB962C8B-B14F-4D97-AF65-F5344CB8AC3E}">
        <p14:creationId xmlns:p14="http://schemas.microsoft.com/office/powerpoint/2010/main" val="19957602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9DDDA57F-BC1F-0949-74FA-8E9AAA62AAF1}"/>
              </a:ext>
            </a:extLst>
          </p:cNvPr>
          <p:cNvSpPr>
            <a:spLocks noGrp="1"/>
          </p:cNvSpPr>
          <p:nvPr>
            <p:ph idx="1"/>
          </p:nvPr>
        </p:nvSpPr>
        <p:spPr>
          <a:xfrm>
            <a:off x="683173" y="575443"/>
            <a:ext cx="10515600" cy="3531476"/>
          </a:xfrm>
        </p:spPr>
        <p:txBody>
          <a:bodyPr>
            <a:noAutofit/>
          </a:bodyPr>
          <a:lstStyle/>
          <a:p>
            <a:pPr marL="0" indent="0" algn="just">
              <a:lnSpc>
                <a:spcPct val="107000"/>
              </a:lnSpc>
              <a:spcAft>
                <a:spcPts val="800"/>
              </a:spcAft>
              <a:buNone/>
            </a:pPr>
            <a:r>
              <a:rPr lang="it-IT"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segue:</a:t>
            </a:r>
          </a:p>
          <a:p>
            <a:pPr algn="just">
              <a:lnSpc>
                <a:spcPct val="107000"/>
              </a:lnSpc>
              <a:spcAft>
                <a:spcPts val="800"/>
              </a:spcAft>
            </a:pPr>
            <a:r>
              <a:rPr lang="it-IT" sz="2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difficoltà degli enti  locali di limitata dimensione demografica di natura:</a:t>
            </a:r>
          </a:p>
          <a:p>
            <a:pPr marL="0" indent="0" algn="just">
              <a:lnSpc>
                <a:spcPct val="107000"/>
              </a:lnSpc>
              <a:spcAft>
                <a:spcPts val="800"/>
              </a:spcAft>
              <a:buNone/>
            </a:pPr>
            <a:r>
              <a:rPr lang="it-IT" sz="24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a:t>
            </a:r>
            <a:r>
              <a:rPr lang="it-IT" sz="2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organizzativa quali carenze di personale (assenza di revisore, segretario comunale, responsabile finanziario, professionisti tecnici per verificare l’esecuzione de lavori);</a:t>
            </a:r>
          </a:p>
          <a:p>
            <a:pPr marL="0" indent="0" algn="just">
              <a:lnSpc>
                <a:spcPct val="107000"/>
              </a:lnSpc>
              <a:spcAft>
                <a:spcPts val="800"/>
              </a:spcAft>
              <a:buNone/>
            </a:pPr>
            <a:r>
              <a:rPr lang="it-IT" sz="2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non adeguata informatizzazione;</a:t>
            </a:r>
          </a:p>
          <a:p>
            <a:pPr marL="0" indent="0" algn="just">
              <a:lnSpc>
                <a:spcPct val="107000"/>
              </a:lnSpc>
              <a:spcAft>
                <a:spcPts val="800"/>
              </a:spcAft>
              <a:buNone/>
            </a:pPr>
            <a:r>
              <a:rPr lang="it-IT" sz="2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-carenze sotto il profilo contabile (ritardi nell’approvazione dei rendiconti, contabilità disordinata e non affidabile);</a:t>
            </a:r>
          </a:p>
          <a:p>
            <a:pPr marL="0" indent="0" algn="just">
              <a:lnSpc>
                <a:spcPct val="107000"/>
              </a:lnSpc>
              <a:spcAft>
                <a:spcPts val="800"/>
              </a:spcAft>
              <a:buNone/>
            </a:pPr>
            <a:r>
              <a:rPr lang="it-IT" sz="2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ricorso a società partecipate in assenza di personale interno qualificato per svolgere effettivi controlli volti a preservare il rispetto delle finalità pubbliche che rappresentano la missione essenziale dell’Ente</a:t>
            </a:r>
            <a:r>
              <a:rPr lang="it-IT" sz="36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t>
            </a:r>
            <a:endParaRPr lang="it-IT" sz="2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it-IT" sz="3600" dirty="0">
              <a:solidFill>
                <a:srgbClr val="FF0000"/>
              </a:solidFill>
              <a:latin typeface="Calibri" panose="020F0502020204030204" pitchFamily="34" charset="0"/>
              <a:cs typeface="Times New Roman" panose="02020603050405020304" pitchFamily="18" charset="0"/>
            </a:endParaRPr>
          </a:p>
        </p:txBody>
      </p:sp>
      <p:sp>
        <p:nvSpPr>
          <p:cNvPr id="2" name="Segnaposto numero diapositiva 1">
            <a:extLst>
              <a:ext uri="{FF2B5EF4-FFF2-40B4-BE49-F238E27FC236}">
                <a16:creationId xmlns:a16="http://schemas.microsoft.com/office/drawing/2014/main" id="{227E0D3E-A18F-A7A4-71A9-BF9A96497DF0}"/>
              </a:ext>
            </a:extLst>
          </p:cNvPr>
          <p:cNvSpPr>
            <a:spLocks noGrp="1"/>
          </p:cNvSpPr>
          <p:nvPr>
            <p:ph type="sldNum" sz="quarter" idx="12"/>
          </p:nvPr>
        </p:nvSpPr>
        <p:spPr/>
        <p:txBody>
          <a:bodyPr/>
          <a:lstStyle/>
          <a:p>
            <a:fld id="{AD40A07A-791B-4982-8048-CDE541102367}" type="slidenum">
              <a:rPr lang="it-IT" smtClean="0"/>
              <a:t>34</a:t>
            </a:fld>
            <a:endParaRPr lang="it-IT"/>
          </a:p>
        </p:txBody>
      </p:sp>
    </p:spTree>
    <p:extLst>
      <p:ext uri="{BB962C8B-B14F-4D97-AF65-F5344CB8AC3E}">
        <p14:creationId xmlns:p14="http://schemas.microsoft.com/office/powerpoint/2010/main" val="8210573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9DDDA57F-BC1F-0949-74FA-8E9AAA62AAF1}"/>
              </a:ext>
            </a:extLst>
          </p:cNvPr>
          <p:cNvSpPr>
            <a:spLocks noGrp="1"/>
          </p:cNvSpPr>
          <p:nvPr>
            <p:ph idx="1"/>
          </p:nvPr>
        </p:nvSpPr>
        <p:spPr>
          <a:xfrm>
            <a:off x="838200" y="452164"/>
            <a:ext cx="10515600" cy="5904186"/>
          </a:xfrm>
        </p:spPr>
        <p:txBody>
          <a:bodyPr>
            <a:noAutofit/>
          </a:bodyPr>
          <a:lstStyle/>
          <a:p>
            <a:pPr marL="0" indent="0" algn="just">
              <a:lnSpc>
                <a:spcPct val="107000"/>
              </a:lnSpc>
              <a:spcAft>
                <a:spcPts val="800"/>
              </a:spcAft>
              <a:buNone/>
            </a:pPr>
            <a:r>
              <a:rPr lang="it-IT" sz="24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Con la seconda </a:t>
            </a:r>
            <a:r>
              <a:rPr lang="it-IT" sz="24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deliberazione n 78/2023 del 3 ottobre 2023 </a:t>
            </a:r>
            <a:r>
              <a:rPr lang="it-IT" sz="24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la Sezione di controllo per il Piemonte considerando che circa l’87% degli enti è di piccole o piccolissime dimensioni (meno di 1.500 abitanti) e che diversi enti  di piccole dimensioni erano stati destinatari di rilevanti risorse, con un elevato margine di rischio,  ha  svolto un controllo selezionando un campione di enti in base a 2 soglie di rilevanza : gli abitanti e gli importi dei lavori: </a:t>
            </a:r>
            <a:endParaRPr lang="it-IT" sz="24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it-IT" sz="24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con popolazione non superiore ai 3000 abitanti;</a:t>
            </a:r>
          </a:p>
          <a:p>
            <a:pPr marL="0" indent="0" algn="just">
              <a:lnSpc>
                <a:spcPct val="107000"/>
              </a:lnSpc>
              <a:spcAft>
                <a:spcPts val="800"/>
              </a:spcAft>
              <a:buNone/>
            </a:pPr>
            <a:r>
              <a:rPr lang="it-IT" sz="24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a:t>
            </a:r>
            <a:r>
              <a:rPr lang="it-IT" sz="24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per importi pari o superiore ai 500 mila euro;</a:t>
            </a:r>
          </a:p>
          <a:p>
            <a:pPr marL="0" indent="0" algn="just">
              <a:lnSpc>
                <a:spcPct val="107000"/>
              </a:lnSpc>
              <a:spcAft>
                <a:spcPts val="800"/>
              </a:spcAft>
              <a:buNone/>
            </a:pPr>
            <a:r>
              <a:rPr lang="it-IT" sz="24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a:t>
            </a:r>
            <a:r>
              <a:rPr lang="it-IT" sz="24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destinatari di almeno un progetto PNRR che risultasse avviato.</a:t>
            </a:r>
          </a:p>
          <a:p>
            <a:pPr marL="0" indent="0" algn="just">
              <a:lnSpc>
                <a:spcPct val="107000"/>
              </a:lnSpc>
              <a:spcAft>
                <a:spcPts val="800"/>
              </a:spcAft>
              <a:buNone/>
            </a:pPr>
            <a:r>
              <a:rPr lang="it-IT" sz="24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Ne è risultato un campione di 105 comuni con 123 progetti, la maggior parte dei quali (95) per la realizzazione della Missione 2 componente 4, investimento 2.2 – Interventi per la resilienza, la valorizzazione del territorio e l’efficienza energetica dei comuni (Misura recentemente </a:t>
            </a:r>
            <a:r>
              <a:rPr lang="it-IT" sz="2400" kern="1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definanziata</a:t>
            </a:r>
            <a:r>
              <a:rPr lang="it-IT" sz="24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dal Governo per 6 miliardi di euro).</a:t>
            </a:r>
          </a:p>
          <a:p>
            <a:pPr marL="0" indent="0" algn="just">
              <a:lnSpc>
                <a:spcPct val="107000"/>
              </a:lnSpc>
              <a:spcAft>
                <a:spcPts val="800"/>
              </a:spcAft>
              <a:buNone/>
            </a:pP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lgn="just">
              <a:lnSpc>
                <a:spcPct val="107000"/>
              </a:lnSpc>
              <a:spcAft>
                <a:spcPts val="800"/>
              </a:spcAft>
              <a:buNone/>
            </a:pPr>
            <a:endParaRPr lang="it-IT" sz="3600" dirty="0">
              <a:solidFill>
                <a:srgbClr val="FF0000"/>
              </a:solidFill>
              <a:latin typeface="Calibri" panose="020F0502020204030204" pitchFamily="34" charset="0"/>
              <a:cs typeface="Times New Roman" panose="02020603050405020304" pitchFamily="18" charset="0"/>
            </a:endParaRPr>
          </a:p>
        </p:txBody>
      </p:sp>
      <p:sp>
        <p:nvSpPr>
          <p:cNvPr id="2" name="Segnaposto numero diapositiva 1">
            <a:extLst>
              <a:ext uri="{FF2B5EF4-FFF2-40B4-BE49-F238E27FC236}">
                <a16:creationId xmlns:a16="http://schemas.microsoft.com/office/drawing/2014/main" id="{227E0D3E-A18F-A7A4-71A9-BF9A96497DF0}"/>
              </a:ext>
            </a:extLst>
          </p:cNvPr>
          <p:cNvSpPr>
            <a:spLocks noGrp="1"/>
          </p:cNvSpPr>
          <p:nvPr>
            <p:ph type="sldNum" sz="quarter" idx="12"/>
          </p:nvPr>
        </p:nvSpPr>
        <p:spPr/>
        <p:txBody>
          <a:bodyPr/>
          <a:lstStyle/>
          <a:p>
            <a:fld id="{AD40A07A-791B-4982-8048-CDE541102367}" type="slidenum">
              <a:rPr lang="it-IT" smtClean="0"/>
              <a:t>35</a:t>
            </a:fld>
            <a:endParaRPr lang="it-IT"/>
          </a:p>
        </p:txBody>
      </p:sp>
    </p:spTree>
    <p:extLst>
      <p:ext uri="{BB962C8B-B14F-4D97-AF65-F5344CB8AC3E}">
        <p14:creationId xmlns:p14="http://schemas.microsoft.com/office/powerpoint/2010/main" val="11362480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9DDDA57F-BC1F-0949-74FA-8E9AAA62AAF1}"/>
              </a:ext>
            </a:extLst>
          </p:cNvPr>
          <p:cNvSpPr>
            <a:spLocks noGrp="1"/>
          </p:cNvSpPr>
          <p:nvPr>
            <p:ph idx="1"/>
          </p:nvPr>
        </p:nvSpPr>
        <p:spPr>
          <a:xfrm>
            <a:off x="688428" y="323192"/>
            <a:ext cx="10515600" cy="5415455"/>
          </a:xfrm>
        </p:spPr>
        <p:txBody>
          <a:bodyPr>
            <a:noAutofit/>
          </a:bodyPr>
          <a:lstStyle/>
          <a:p>
            <a:pPr algn="just">
              <a:lnSpc>
                <a:spcPct val="107000"/>
              </a:lnSpc>
              <a:spcAft>
                <a:spcPts val="800"/>
              </a:spcAft>
            </a:pP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it-IT" sz="3200" kern="100" dirty="0">
                <a:solidFill>
                  <a:srgbClr val="FF0000"/>
                </a:solidFill>
                <a:latin typeface="Calibri" panose="020F0502020204030204" pitchFamily="34" charset="0"/>
                <a:ea typeface="Calibri" panose="020F0502020204030204" pitchFamily="34" charset="0"/>
                <a:cs typeface="Times New Roman" panose="02020603050405020304" pitchFamily="18" charset="0"/>
              </a:rPr>
              <a:t>L’indagine ha avuto ad oggetto:</a:t>
            </a:r>
          </a:p>
          <a:p>
            <a:pPr marL="0" indent="0" algn="just">
              <a:lnSpc>
                <a:spcPct val="107000"/>
              </a:lnSpc>
              <a:spcAft>
                <a:spcPts val="800"/>
              </a:spcAft>
              <a:buNone/>
            </a:pPr>
            <a:r>
              <a:rPr lang="it-IT" sz="24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la s</a:t>
            </a:r>
            <a:r>
              <a:rPr lang="it-IT" sz="24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truttura esistente presso l’ente, il personale in servizio, gli accorgimenti organizzativi adottati per realizzare tempestivamente i progetti PNRR; </a:t>
            </a:r>
          </a:p>
          <a:p>
            <a:pPr marL="0" indent="0" algn="just">
              <a:lnSpc>
                <a:spcPct val="107000"/>
              </a:lnSpc>
              <a:spcAft>
                <a:spcPts val="800"/>
              </a:spcAft>
              <a:buNone/>
            </a:pPr>
            <a:r>
              <a:rPr lang="it-IT" sz="24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l’avvalimento di soggetti o società esterne a supporto per la realizzazione del progetto e il ricorso alle stazioni appaltanti qualificate e alle centrali uniche di committenza di cui all’art. 52 D.L. n. 77/2021;</a:t>
            </a:r>
          </a:p>
          <a:p>
            <a:pPr marL="0" indent="0" algn="just">
              <a:lnSpc>
                <a:spcPct val="107000"/>
              </a:lnSpc>
              <a:spcAft>
                <a:spcPts val="800"/>
              </a:spcAft>
              <a:buNone/>
            </a:pPr>
            <a:r>
              <a:rPr lang="it-IT" sz="24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it-IT" sz="24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l</a:t>
            </a:r>
            <a:r>
              <a:rPr lang="it-IT" sz="24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’andamento dei flussi di cassa con particolare riguardo alla fruizione di anticipazioni ai sensi art. 9 D.L. n. 152/2021;</a:t>
            </a:r>
          </a:p>
          <a:p>
            <a:pPr marL="0" indent="0" algn="just">
              <a:lnSpc>
                <a:spcPct val="107000"/>
              </a:lnSpc>
              <a:spcAft>
                <a:spcPts val="800"/>
              </a:spcAft>
              <a:buNone/>
            </a:pPr>
            <a:r>
              <a:rPr lang="it-IT" sz="24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-l’ a</a:t>
            </a:r>
            <a:r>
              <a:rPr lang="it-IT" sz="24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ttività svolta sui progetti PNRR dagli organi di revisione contabile (rilievi, utilizzo piattaforma </a:t>
            </a:r>
            <a:r>
              <a:rPr lang="it-IT" sz="2400" kern="1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ReGis</a:t>
            </a:r>
            <a:r>
              <a:rPr lang="it-IT" sz="24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t>
            </a:r>
          </a:p>
          <a:p>
            <a:pPr marL="0" indent="0" algn="just">
              <a:lnSpc>
                <a:spcPct val="107000"/>
              </a:lnSpc>
              <a:spcAft>
                <a:spcPts val="800"/>
              </a:spcAft>
              <a:buNone/>
            </a:pP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lgn="just">
              <a:lnSpc>
                <a:spcPct val="107000"/>
              </a:lnSpc>
              <a:spcAft>
                <a:spcPts val="800"/>
              </a:spcAft>
              <a:buNone/>
            </a:pPr>
            <a:endParaRPr lang="it-IT" sz="3600" dirty="0">
              <a:solidFill>
                <a:srgbClr val="FF0000"/>
              </a:solidFill>
              <a:latin typeface="Calibri" panose="020F0502020204030204" pitchFamily="34" charset="0"/>
              <a:cs typeface="Times New Roman" panose="02020603050405020304" pitchFamily="18" charset="0"/>
            </a:endParaRPr>
          </a:p>
        </p:txBody>
      </p:sp>
      <p:sp>
        <p:nvSpPr>
          <p:cNvPr id="2" name="Segnaposto numero diapositiva 1">
            <a:extLst>
              <a:ext uri="{FF2B5EF4-FFF2-40B4-BE49-F238E27FC236}">
                <a16:creationId xmlns:a16="http://schemas.microsoft.com/office/drawing/2014/main" id="{227E0D3E-A18F-A7A4-71A9-BF9A96497DF0}"/>
              </a:ext>
            </a:extLst>
          </p:cNvPr>
          <p:cNvSpPr>
            <a:spLocks noGrp="1"/>
          </p:cNvSpPr>
          <p:nvPr>
            <p:ph type="sldNum" sz="quarter" idx="12"/>
          </p:nvPr>
        </p:nvSpPr>
        <p:spPr/>
        <p:txBody>
          <a:bodyPr/>
          <a:lstStyle/>
          <a:p>
            <a:fld id="{AD40A07A-791B-4982-8048-CDE541102367}" type="slidenum">
              <a:rPr lang="it-IT" smtClean="0"/>
              <a:t>36</a:t>
            </a:fld>
            <a:endParaRPr lang="it-IT"/>
          </a:p>
        </p:txBody>
      </p:sp>
    </p:spTree>
    <p:extLst>
      <p:ext uri="{BB962C8B-B14F-4D97-AF65-F5344CB8AC3E}">
        <p14:creationId xmlns:p14="http://schemas.microsoft.com/office/powerpoint/2010/main" val="35100637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9DDDA57F-BC1F-0949-74FA-8E9AAA62AAF1}"/>
              </a:ext>
            </a:extLst>
          </p:cNvPr>
          <p:cNvSpPr>
            <a:spLocks noGrp="1"/>
          </p:cNvSpPr>
          <p:nvPr>
            <p:ph idx="1"/>
          </p:nvPr>
        </p:nvSpPr>
        <p:spPr>
          <a:xfrm>
            <a:off x="688428" y="260130"/>
            <a:ext cx="10515600" cy="5415455"/>
          </a:xfrm>
        </p:spPr>
        <p:txBody>
          <a:bodyPr>
            <a:noAutofit/>
          </a:bodyPr>
          <a:lstStyle/>
          <a:p>
            <a:pPr algn="just">
              <a:lnSpc>
                <a:spcPct val="107000"/>
              </a:lnSpc>
              <a:spcAft>
                <a:spcPts val="800"/>
              </a:spcAft>
            </a:pP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it-IT" sz="3200" kern="100" dirty="0">
                <a:solidFill>
                  <a:srgbClr val="FF0000"/>
                </a:solidFill>
                <a:latin typeface="Calibri" panose="020F0502020204030204" pitchFamily="34" charset="0"/>
                <a:ea typeface="Calibri" panose="020F0502020204030204" pitchFamily="34" charset="0"/>
                <a:cs typeface="Times New Roman" panose="02020603050405020304" pitchFamily="18" charset="0"/>
              </a:rPr>
              <a:t>Stato di attuazione </a:t>
            </a:r>
          </a:p>
          <a:p>
            <a:pPr marL="0" indent="0" algn="just">
              <a:lnSpc>
                <a:spcPct val="107000"/>
              </a:lnSpc>
              <a:spcAft>
                <a:spcPts val="800"/>
              </a:spcAft>
              <a:buNone/>
            </a:pPr>
            <a:r>
              <a:rPr lang="it-IT" sz="24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In Piemonte complessivamente sono stati approvati 17.000 progetti aventi destinatari Enti Locali di cui circa 500 già ultimati( dato al 30 giugno 2023 ).</a:t>
            </a:r>
          </a:p>
          <a:p>
            <a:pPr marL="0" indent="0" algn="just">
              <a:lnSpc>
                <a:spcPct val="107000"/>
              </a:lnSpc>
              <a:spcAft>
                <a:spcPts val="800"/>
              </a:spcAft>
              <a:buNone/>
            </a:pPr>
            <a:r>
              <a:rPr lang="it-IT" sz="24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Sul campione individuato di 105 comuni con 123 progetti è emerso  che :</a:t>
            </a:r>
            <a:endParaRPr lang="it-IT" sz="24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it-IT" sz="24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55 progetti (oltre la metà del campione) era in fase avanzata di esecuzione, di essi 11 risultavano già attuati, 8 dei quali in fase di collaudo; </a:t>
            </a:r>
          </a:p>
          <a:p>
            <a:pPr marL="0" indent="0" algn="just">
              <a:lnSpc>
                <a:spcPct val="107000"/>
              </a:lnSpc>
              <a:spcAft>
                <a:spcPts val="800"/>
              </a:spcAft>
              <a:buNone/>
            </a:pPr>
            <a:r>
              <a:rPr lang="it-IT" sz="24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per 24 risultava effettuata la gara ma ancora non completata l’aggiudicazione;</a:t>
            </a:r>
          </a:p>
          <a:p>
            <a:pPr marL="0" indent="0" algn="just">
              <a:lnSpc>
                <a:spcPct val="107000"/>
              </a:lnSpc>
              <a:spcAft>
                <a:spcPts val="800"/>
              </a:spcAft>
              <a:buNone/>
            </a:pPr>
            <a:r>
              <a:rPr lang="it-IT" sz="24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20 si trovavano ancora nella fase di progettazione, 4 dei quali relativi all’attrattività dei borghi (Missione 1) con importi particolarmente elevati.</a:t>
            </a:r>
          </a:p>
          <a:p>
            <a:pPr marL="0" indent="0" algn="just">
              <a:lnSpc>
                <a:spcPct val="107000"/>
              </a:lnSpc>
              <a:spcAft>
                <a:spcPts val="800"/>
              </a:spcAft>
              <a:buNone/>
            </a:pP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lgn="just">
              <a:lnSpc>
                <a:spcPct val="107000"/>
              </a:lnSpc>
              <a:spcAft>
                <a:spcPts val="800"/>
              </a:spcAft>
              <a:buNone/>
            </a:pPr>
            <a:endParaRPr lang="it-IT" sz="3600" dirty="0">
              <a:solidFill>
                <a:srgbClr val="FF0000"/>
              </a:solidFill>
              <a:latin typeface="Calibri" panose="020F0502020204030204" pitchFamily="34" charset="0"/>
              <a:cs typeface="Times New Roman" panose="02020603050405020304" pitchFamily="18" charset="0"/>
            </a:endParaRPr>
          </a:p>
        </p:txBody>
      </p:sp>
      <p:sp>
        <p:nvSpPr>
          <p:cNvPr id="2" name="Segnaposto numero diapositiva 1">
            <a:extLst>
              <a:ext uri="{FF2B5EF4-FFF2-40B4-BE49-F238E27FC236}">
                <a16:creationId xmlns:a16="http://schemas.microsoft.com/office/drawing/2014/main" id="{227E0D3E-A18F-A7A4-71A9-BF9A96497DF0}"/>
              </a:ext>
            </a:extLst>
          </p:cNvPr>
          <p:cNvSpPr>
            <a:spLocks noGrp="1"/>
          </p:cNvSpPr>
          <p:nvPr>
            <p:ph type="sldNum" sz="quarter" idx="12"/>
          </p:nvPr>
        </p:nvSpPr>
        <p:spPr/>
        <p:txBody>
          <a:bodyPr/>
          <a:lstStyle/>
          <a:p>
            <a:fld id="{AD40A07A-791B-4982-8048-CDE541102367}" type="slidenum">
              <a:rPr lang="it-IT" smtClean="0"/>
              <a:t>37</a:t>
            </a:fld>
            <a:endParaRPr lang="it-IT"/>
          </a:p>
        </p:txBody>
      </p:sp>
    </p:spTree>
    <p:extLst>
      <p:ext uri="{BB962C8B-B14F-4D97-AF65-F5344CB8AC3E}">
        <p14:creationId xmlns:p14="http://schemas.microsoft.com/office/powerpoint/2010/main" val="36558419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9DDDA57F-BC1F-0949-74FA-8E9AAA62AAF1}"/>
              </a:ext>
            </a:extLst>
          </p:cNvPr>
          <p:cNvSpPr>
            <a:spLocks noGrp="1"/>
          </p:cNvSpPr>
          <p:nvPr>
            <p:ph idx="1"/>
          </p:nvPr>
        </p:nvSpPr>
        <p:spPr>
          <a:xfrm>
            <a:off x="688428" y="260130"/>
            <a:ext cx="10515600" cy="5415455"/>
          </a:xfrm>
        </p:spPr>
        <p:txBody>
          <a:bodyPr>
            <a:noAutofit/>
          </a:bodyPr>
          <a:lstStyle/>
          <a:p>
            <a:pPr marL="0" indent="0" algn="just">
              <a:lnSpc>
                <a:spcPct val="107000"/>
              </a:lnSpc>
              <a:spcAft>
                <a:spcPts val="800"/>
              </a:spcAft>
              <a:buNone/>
            </a:pPr>
            <a:r>
              <a:rPr lang="it-IT" sz="3200" kern="100" dirty="0">
                <a:solidFill>
                  <a:srgbClr val="FF0000"/>
                </a:solidFill>
                <a:latin typeface="Calibri" panose="020F0502020204030204" pitchFamily="34" charset="0"/>
                <a:ea typeface="Calibri" panose="020F0502020204030204" pitchFamily="34" charset="0"/>
                <a:cs typeface="Times New Roman" panose="02020603050405020304" pitchFamily="18" charset="0"/>
              </a:rPr>
              <a:t>Stato di attuazione, alcuni dati di sintesi:</a:t>
            </a:r>
          </a:p>
          <a:p>
            <a:pPr marL="0" indent="0" algn="ctr">
              <a:lnSpc>
                <a:spcPct val="107000"/>
              </a:lnSpc>
              <a:spcAft>
                <a:spcPts val="800"/>
              </a:spcAft>
              <a:buNone/>
            </a:pPr>
            <a:r>
              <a:rPr lang="it-IT" sz="2400" kern="100" dirty="0">
                <a:solidFill>
                  <a:srgbClr val="0070C0"/>
                </a:solidFill>
                <a:latin typeface="Calibri" panose="020F0502020204030204" pitchFamily="34" charset="0"/>
                <a:cs typeface="Times New Roman" panose="02020603050405020304" pitchFamily="18" charset="0"/>
              </a:rPr>
              <a:t>Province e Città Metropolitana</a:t>
            </a:r>
          </a:p>
          <a:p>
            <a:pPr marL="0" indent="0" algn="ctr">
              <a:lnSpc>
                <a:spcPct val="107000"/>
              </a:lnSpc>
              <a:spcAft>
                <a:spcPts val="800"/>
              </a:spcAft>
              <a:buNone/>
            </a:pP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lgn="just">
              <a:lnSpc>
                <a:spcPct val="107000"/>
              </a:lnSpc>
              <a:spcAft>
                <a:spcPts val="800"/>
              </a:spcAft>
              <a:buNone/>
            </a:pPr>
            <a:endParaRPr lang="it-IT" sz="3600" dirty="0">
              <a:solidFill>
                <a:srgbClr val="FF0000"/>
              </a:solidFill>
              <a:latin typeface="Calibri" panose="020F0502020204030204" pitchFamily="34" charset="0"/>
              <a:cs typeface="Times New Roman" panose="02020603050405020304" pitchFamily="18" charset="0"/>
            </a:endParaRPr>
          </a:p>
        </p:txBody>
      </p:sp>
      <p:sp>
        <p:nvSpPr>
          <p:cNvPr id="2" name="Segnaposto numero diapositiva 1">
            <a:extLst>
              <a:ext uri="{FF2B5EF4-FFF2-40B4-BE49-F238E27FC236}">
                <a16:creationId xmlns:a16="http://schemas.microsoft.com/office/drawing/2014/main" id="{227E0D3E-A18F-A7A4-71A9-BF9A96497DF0}"/>
              </a:ext>
            </a:extLst>
          </p:cNvPr>
          <p:cNvSpPr>
            <a:spLocks noGrp="1"/>
          </p:cNvSpPr>
          <p:nvPr>
            <p:ph type="sldNum" sz="quarter" idx="12"/>
          </p:nvPr>
        </p:nvSpPr>
        <p:spPr/>
        <p:txBody>
          <a:bodyPr/>
          <a:lstStyle/>
          <a:p>
            <a:fld id="{AD40A07A-791B-4982-8048-CDE541102367}" type="slidenum">
              <a:rPr lang="it-IT" smtClean="0"/>
              <a:t>38</a:t>
            </a:fld>
            <a:endParaRPr lang="it-IT"/>
          </a:p>
        </p:txBody>
      </p:sp>
      <p:pic>
        <p:nvPicPr>
          <p:cNvPr id="5" name="Immagine 4">
            <a:extLst>
              <a:ext uri="{FF2B5EF4-FFF2-40B4-BE49-F238E27FC236}">
                <a16:creationId xmlns:a16="http://schemas.microsoft.com/office/drawing/2014/main" id="{D9812D7D-F9E0-4D5A-68EF-637DD001A3CC}"/>
              </a:ext>
            </a:extLst>
          </p:cNvPr>
          <p:cNvPicPr>
            <a:picLocks noChangeAspect="1"/>
          </p:cNvPicPr>
          <p:nvPr/>
        </p:nvPicPr>
        <p:blipFill>
          <a:blip r:embed="rId2"/>
          <a:stretch>
            <a:fillRect/>
          </a:stretch>
        </p:blipFill>
        <p:spPr>
          <a:xfrm>
            <a:off x="987972" y="1572491"/>
            <a:ext cx="9787500" cy="3713018"/>
          </a:xfrm>
          <a:prstGeom prst="rect">
            <a:avLst/>
          </a:prstGeom>
        </p:spPr>
      </p:pic>
      <p:sp>
        <p:nvSpPr>
          <p:cNvPr id="3" name="Segnaposto contenuto 3">
            <a:extLst>
              <a:ext uri="{FF2B5EF4-FFF2-40B4-BE49-F238E27FC236}">
                <a16:creationId xmlns:a16="http://schemas.microsoft.com/office/drawing/2014/main" id="{4010EC43-E640-C888-C371-FE6AA2AE6A60}"/>
              </a:ext>
            </a:extLst>
          </p:cNvPr>
          <p:cNvSpPr txBox="1">
            <a:spLocks/>
          </p:cNvSpPr>
          <p:nvPr/>
        </p:nvSpPr>
        <p:spPr>
          <a:xfrm>
            <a:off x="987972" y="5403273"/>
            <a:ext cx="9689264" cy="56300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spcAft>
                <a:spcPts val="800"/>
              </a:spcAft>
              <a:buNone/>
            </a:pPr>
            <a:r>
              <a:rPr lang="it-IT" sz="1400" kern="100" dirty="0">
                <a:latin typeface="Calibri" panose="020F0502020204030204" pitchFamily="34" charset="0"/>
                <a:ea typeface="Calibri" panose="020F0502020204030204" pitchFamily="34" charset="0"/>
                <a:cs typeface="Times New Roman" panose="02020603050405020304" pitchFamily="18" charset="0"/>
              </a:rPr>
              <a:t>Fonte: deliberazione n. 78/2023.</a:t>
            </a:r>
          </a:p>
          <a:p>
            <a:pPr marL="0" indent="0" algn="just">
              <a:lnSpc>
                <a:spcPct val="107000"/>
              </a:lnSpc>
              <a:spcAft>
                <a:spcPts val="800"/>
              </a:spcAft>
              <a:buFont typeface="Arial" panose="020B0604020202020204" pitchFamily="34" charset="0"/>
              <a:buNone/>
            </a:pPr>
            <a:r>
              <a:rPr lang="it-IT" sz="1800" kern="100" dirty="0">
                <a:latin typeface="Calibri" panose="020F0502020204030204" pitchFamily="34" charset="0"/>
                <a:ea typeface="Calibri" panose="020F0502020204030204" pitchFamily="34" charset="0"/>
                <a:cs typeface="Times New Roman" panose="02020603050405020304" pitchFamily="18" charset="0"/>
              </a:rPr>
              <a:t> </a:t>
            </a:r>
          </a:p>
          <a:p>
            <a:pPr marL="0" indent="0" algn="just">
              <a:lnSpc>
                <a:spcPct val="107000"/>
              </a:lnSpc>
              <a:spcAft>
                <a:spcPts val="800"/>
              </a:spcAft>
              <a:buFont typeface="Arial" panose="020B0604020202020204" pitchFamily="34" charset="0"/>
              <a:buNone/>
            </a:pPr>
            <a:endParaRPr lang="it-IT" sz="3600" dirty="0">
              <a:solidFill>
                <a:srgbClr val="FF0000"/>
              </a:solidFill>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7117373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9DDDA57F-BC1F-0949-74FA-8E9AAA62AAF1}"/>
              </a:ext>
            </a:extLst>
          </p:cNvPr>
          <p:cNvSpPr>
            <a:spLocks noGrp="1"/>
          </p:cNvSpPr>
          <p:nvPr>
            <p:ph idx="1"/>
          </p:nvPr>
        </p:nvSpPr>
        <p:spPr>
          <a:xfrm>
            <a:off x="688428" y="260130"/>
            <a:ext cx="10515600" cy="5415455"/>
          </a:xfrm>
        </p:spPr>
        <p:txBody>
          <a:bodyPr>
            <a:noAutofit/>
          </a:bodyPr>
          <a:lstStyle/>
          <a:p>
            <a:pPr marL="0" indent="0" algn="just">
              <a:lnSpc>
                <a:spcPct val="107000"/>
              </a:lnSpc>
              <a:spcAft>
                <a:spcPts val="800"/>
              </a:spcAft>
              <a:buNone/>
            </a:pPr>
            <a:r>
              <a:rPr lang="it-IT" sz="3200" kern="100" dirty="0">
                <a:solidFill>
                  <a:srgbClr val="FF0000"/>
                </a:solidFill>
                <a:latin typeface="Calibri" panose="020F0502020204030204" pitchFamily="34" charset="0"/>
                <a:ea typeface="Calibri" panose="020F0502020204030204" pitchFamily="34" charset="0"/>
                <a:cs typeface="Times New Roman" panose="02020603050405020304" pitchFamily="18" charset="0"/>
              </a:rPr>
              <a:t>Stato di attuazione, alcuni dati di sintesi:</a:t>
            </a:r>
          </a:p>
          <a:p>
            <a:pPr marL="0" indent="0" algn="ctr">
              <a:lnSpc>
                <a:spcPct val="107000"/>
              </a:lnSpc>
              <a:spcAft>
                <a:spcPts val="800"/>
              </a:spcAft>
              <a:buNone/>
            </a:pPr>
            <a:r>
              <a:rPr lang="it-IT" sz="2400" kern="100" dirty="0">
                <a:solidFill>
                  <a:srgbClr val="0070C0"/>
                </a:solidFill>
                <a:latin typeface="Calibri" panose="020F0502020204030204" pitchFamily="34" charset="0"/>
                <a:cs typeface="Times New Roman" panose="02020603050405020304" pitchFamily="18" charset="0"/>
              </a:rPr>
              <a:t>Capoluoghi, Comuni, Unioni di Comuni e Consorzi</a:t>
            </a:r>
          </a:p>
          <a:p>
            <a:pPr marL="0" indent="0" algn="ctr">
              <a:lnSpc>
                <a:spcPct val="107000"/>
              </a:lnSpc>
              <a:spcAft>
                <a:spcPts val="800"/>
              </a:spcAft>
              <a:buNone/>
            </a:pP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lgn="just">
              <a:lnSpc>
                <a:spcPct val="107000"/>
              </a:lnSpc>
              <a:spcAft>
                <a:spcPts val="800"/>
              </a:spcAft>
              <a:buNone/>
            </a:pPr>
            <a:endParaRPr lang="it-IT" sz="3600" dirty="0">
              <a:solidFill>
                <a:srgbClr val="FF0000"/>
              </a:solidFill>
              <a:latin typeface="Calibri" panose="020F0502020204030204" pitchFamily="34" charset="0"/>
              <a:cs typeface="Times New Roman" panose="02020603050405020304" pitchFamily="18" charset="0"/>
            </a:endParaRPr>
          </a:p>
        </p:txBody>
      </p:sp>
      <p:sp>
        <p:nvSpPr>
          <p:cNvPr id="2" name="Segnaposto numero diapositiva 1">
            <a:extLst>
              <a:ext uri="{FF2B5EF4-FFF2-40B4-BE49-F238E27FC236}">
                <a16:creationId xmlns:a16="http://schemas.microsoft.com/office/drawing/2014/main" id="{227E0D3E-A18F-A7A4-71A9-BF9A96497DF0}"/>
              </a:ext>
            </a:extLst>
          </p:cNvPr>
          <p:cNvSpPr>
            <a:spLocks noGrp="1"/>
          </p:cNvSpPr>
          <p:nvPr>
            <p:ph type="sldNum" sz="quarter" idx="12"/>
          </p:nvPr>
        </p:nvSpPr>
        <p:spPr/>
        <p:txBody>
          <a:bodyPr/>
          <a:lstStyle/>
          <a:p>
            <a:fld id="{AD40A07A-791B-4982-8048-CDE541102367}" type="slidenum">
              <a:rPr lang="it-IT" smtClean="0"/>
              <a:t>39</a:t>
            </a:fld>
            <a:endParaRPr lang="it-IT"/>
          </a:p>
        </p:txBody>
      </p:sp>
      <p:pic>
        <p:nvPicPr>
          <p:cNvPr id="6" name="Immagine 5">
            <a:extLst>
              <a:ext uri="{FF2B5EF4-FFF2-40B4-BE49-F238E27FC236}">
                <a16:creationId xmlns:a16="http://schemas.microsoft.com/office/drawing/2014/main" id="{A84CA194-942C-75DA-17C6-417E35F48B18}"/>
              </a:ext>
            </a:extLst>
          </p:cNvPr>
          <p:cNvPicPr>
            <a:picLocks noChangeAspect="1"/>
          </p:cNvPicPr>
          <p:nvPr/>
        </p:nvPicPr>
        <p:blipFill>
          <a:blip r:embed="rId2"/>
          <a:stretch>
            <a:fillRect/>
          </a:stretch>
        </p:blipFill>
        <p:spPr>
          <a:xfrm>
            <a:off x="1113480" y="1473280"/>
            <a:ext cx="9965040" cy="3911440"/>
          </a:xfrm>
          <a:prstGeom prst="rect">
            <a:avLst/>
          </a:prstGeom>
        </p:spPr>
      </p:pic>
      <p:sp>
        <p:nvSpPr>
          <p:cNvPr id="9" name="Segnaposto contenuto 3">
            <a:extLst>
              <a:ext uri="{FF2B5EF4-FFF2-40B4-BE49-F238E27FC236}">
                <a16:creationId xmlns:a16="http://schemas.microsoft.com/office/drawing/2014/main" id="{0BF3299E-7AD2-7DDC-E199-E2FEDDC7C6A8}"/>
              </a:ext>
            </a:extLst>
          </p:cNvPr>
          <p:cNvSpPr txBox="1">
            <a:spLocks/>
          </p:cNvSpPr>
          <p:nvPr/>
        </p:nvSpPr>
        <p:spPr>
          <a:xfrm>
            <a:off x="448043" y="5675585"/>
            <a:ext cx="10515600" cy="48139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7000"/>
              </a:lnSpc>
              <a:spcAft>
                <a:spcPts val="800"/>
              </a:spcAft>
            </a:pPr>
            <a:endParaRPr lang="it-IT" sz="1800" kern="1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Font typeface="Arial" panose="020B0604020202020204" pitchFamily="34" charset="0"/>
              <a:buNone/>
            </a:pPr>
            <a:endParaRPr lang="it-IT" sz="1200" dirty="0">
              <a:solidFill>
                <a:srgbClr val="FF0000"/>
              </a:solidFill>
              <a:latin typeface="Calibri" panose="020F0502020204030204" pitchFamily="34" charset="0"/>
              <a:cs typeface="Times New Roman" panose="02020603050405020304" pitchFamily="18" charset="0"/>
            </a:endParaRPr>
          </a:p>
        </p:txBody>
      </p:sp>
      <p:sp>
        <p:nvSpPr>
          <p:cNvPr id="3" name="Segnaposto contenuto 3">
            <a:extLst>
              <a:ext uri="{FF2B5EF4-FFF2-40B4-BE49-F238E27FC236}">
                <a16:creationId xmlns:a16="http://schemas.microsoft.com/office/drawing/2014/main" id="{A7ADA6D0-3AFA-9E66-1F30-C0FEDE9E1268}"/>
              </a:ext>
            </a:extLst>
          </p:cNvPr>
          <p:cNvSpPr txBox="1">
            <a:spLocks/>
          </p:cNvSpPr>
          <p:nvPr/>
        </p:nvSpPr>
        <p:spPr>
          <a:xfrm>
            <a:off x="1113480" y="5403273"/>
            <a:ext cx="9850163" cy="56300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spcAft>
                <a:spcPts val="800"/>
              </a:spcAft>
              <a:buNone/>
            </a:pPr>
            <a:r>
              <a:rPr lang="it-IT" sz="1400" kern="100" dirty="0">
                <a:latin typeface="Calibri" panose="020F0502020204030204" pitchFamily="34" charset="0"/>
                <a:ea typeface="Calibri" panose="020F0502020204030204" pitchFamily="34" charset="0"/>
                <a:cs typeface="Times New Roman" panose="02020603050405020304" pitchFamily="18" charset="0"/>
              </a:rPr>
              <a:t>Fonte: deliberazione n. 78/2023.</a:t>
            </a:r>
          </a:p>
          <a:p>
            <a:pPr marL="0" indent="0" algn="just">
              <a:lnSpc>
                <a:spcPct val="107000"/>
              </a:lnSpc>
              <a:spcAft>
                <a:spcPts val="800"/>
              </a:spcAft>
              <a:buFont typeface="Arial" panose="020B0604020202020204" pitchFamily="34" charset="0"/>
              <a:buNone/>
            </a:pPr>
            <a:r>
              <a:rPr lang="it-IT" sz="1800" kern="100" dirty="0">
                <a:latin typeface="Calibri" panose="020F0502020204030204" pitchFamily="34" charset="0"/>
                <a:ea typeface="Calibri" panose="020F0502020204030204" pitchFamily="34" charset="0"/>
                <a:cs typeface="Times New Roman" panose="02020603050405020304" pitchFamily="18" charset="0"/>
              </a:rPr>
              <a:t> </a:t>
            </a:r>
          </a:p>
          <a:p>
            <a:pPr marL="0" indent="0" algn="just">
              <a:lnSpc>
                <a:spcPct val="107000"/>
              </a:lnSpc>
              <a:spcAft>
                <a:spcPts val="800"/>
              </a:spcAft>
              <a:buFont typeface="Arial" panose="020B0604020202020204" pitchFamily="34" charset="0"/>
              <a:buNone/>
            </a:pPr>
            <a:endParaRPr lang="it-IT" sz="3600" dirty="0">
              <a:solidFill>
                <a:srgbClr val="FF0000"/>
              </a:solidFill>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36688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9472D340-0BA9-4FF4-893B-C74DEC5801A2}"/>
              </a:ext>
            </a:extLst>
          </p:cNvPr>
          <p:cNvSpPr txBox="1"/>
          <p:nvPr/>
        </p:nvSpPr>
        <p:spPr>
          <a:xfrm>
            <a:off x="654269" y="348221"/>
            <a:ext cx="11098924" cy="721736"/>
          </a:xfrm>
          <a:prstGeom prst="rect">
            <a:avLst/>
          </a:prstGeom>
          <a:noFill/>
        </p:spPr>
        <p:txBody>
          <a:bodyPr wrap="square" rtlCol="0">
            <a:spAutoFit/>
          </a:bodyPr>
          <a:lstStyle/>
          <a:p>
            <a:pPr algn="just">
              <a:lnSpc>
                <a:spcPct val="107000"/>
              </a:lnSpc>
              <a:spcAft>
                <a:spcPts val="800"/>
              </a:spcAft>
            </a:pPr>
            <a:r>
              <a:rPr lang="it-IT" sz="4000" dirty="0">
                <a:solidFill>
                  <a:srgbClr val="FF0000"/>
                </a:solidFill>
                <a:latin typeface="Calibri" panose="020F0502020204030204" pitchFamily="34" charset="0"/>
                <a:cs typeface="Times New Roman" panose="02020603050405020304" pitchFamily="18" charset="0"/>
              </a:rPr>
              <a:t>Articolo 2 REG (UE) 2020/2094 </a:t>
            </a:r>
            <a:endParaRPr lang="it-IT" sz="4000" dirty="0">
              <a:solidFill>
                <a:srgbClr val="0070C0"/>
              </a:solidFill>
              <a:latin typeface="Calibri" panose="020F0502020204030204" pitchFamily="34" charset="0"/>
              <a:cs typeface="Times New Roman" panose="02020603050405020304" pitchFamily="18" charset="0"/>
            </a:endParaRPr>
          </a:p>
        </p:txBody>
      </p:sp>
      <p:sp>
        <p:nvSpPr>
          <p:cNvPr id="2" name="Segnaposto numero diapositiva 1">
            <a:extLst>
              <a:ext uri="{FF2B5EF4-FFF2-40B4-BE49-F238E27FC236}">
                <a16:creationId xmlns:a16="http://schemas.microsoft.com/office/drawing/2014/main" id="{A18FBD8F-7ACE-ACCC-726B-F5AE59802FFC}"/>
              </a:ext>
            </a:extLst>
          </p:cNvPr>
          <p:cNvSpPr>
            <a:spLocks noGrp="1"/>
          </p:cNvSpPr>
          <p:nvPr>
            <p:ph type="sldNum" sz="quarter" idx="12"/>
          </p:nvPr>
        </p:nvSpPr>
        <p:spPr/>
        <p:txBody>
          <a:bodyPr/>
          <a:lstStyle/>
          <a:p>
            <a:fld id="{AD40A07A-791B-4982-8048-CDE541102367}" type="slidenum">
              <a:rPr lang="it-IT" smtClean="0"/>
              <a:t>4</a:t>
            </a:fld>
            <a:endParaRPr lang="it-IT"/>
          </a:p>
        </p:txBody>
      </p:sp>
      <p:sp>
        <p:nvSpPr>
          <p:cNvPr id="5" name="CasellaDiTesto 4">
            <a:extLst>
              <a:ext uri="{FF2B5EF4-FFF2-40B4-BE49-F238E27FC236}">
                <a16:creationId xmlns:a16="http://schemas.microsoft.com/office/drawing/2014/main" id="{B6EDB1FC-DACF-D915-E10A-0A235AA71CEB}"/>
              </a:ext>
            </a:extLst>
          </p:cNvPr>
          <p:cNvSpPr txBox="1"/>
          <p:nvPr/>
        </p:nvSpPr>
        <p:spPr>
          <a:xfrm>
            <a:off x="785091" y="2059709"/>
            <a:ext cx="10464800" cy="2862322"/>
          </a:xfrm>
          <a:prstGeom prst="rect">
            <a:avLst/>
          </a:prstGeom>
          <a:noFill/>
        </p:spPr>
        <p:txBody>
          <a:bodyPr wrap="square">
            <a:spAutoFit/>
          </a:bodyPr>
          <a:lstStyle/>
          <a:p>
            <a:pPr algn="just"/>
            <a:r>
              <a:rPr lang="it-IT" sz="3600" dirty="0">
                <a:solidFill>
                  <a:srgbClr val="0070C0"/>
                </a:solidFill>
                <a:latin typeface="Calibri" panose="020F0502020204030204" pitchFamily="34" charset="0"/>
                <a:cs typeface="Times New Roman" panose="02020603050405020304" pitchFamily="18" charset="0"/>
              </a:rPr>
              <a:t>Lo strumento è finanziato fino ad un importo di 750.000 milioni di euro, di cui 384.400 milioni di euro in forma di aiuti a fondo perduto e 360 milioni di euro in forma di prestiti agli Stati Membri per il sostegno a riforme ed investimenti.</a:t>
            </a:r>
          </a:p>
        </p:txBody>
      </p:sp>
    </p:spTree>
    <p:extLst>
      <p:ext uri="{BB962C8B-B14F-4D97-AF65-F5344CB8AC3E}">
        <p14:creationId xmlns:p14="http://schemas.microsoft.com/office/powerpoint/2010/main" val="332504865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9DDDA57F-BC1F-0949-74FA-8E9AAA62AAF1}"/>
              </a:ext>
            </a:extLst>
          </p:cNvPr>
          <p:cNvSpPr>
            <a:spLocks noGrp="1"/>
          </p:cNvSpPr>
          <p:nvPr>
            <p:ph idx="1"/>
          </p:nvPr>
        </p:nvSpPr>
        <p:spPr>
          <a:xfrm>
            <a:off x="688428" y="260130"/>
            <a:ext cx="10515600" cy="5415455"/>
          </a:xfrm>
        </p:spPr>
        <p:txBody>
          <a:bodyPr>
            <a:noAutofit/>
          </a:bodyPr>
          <a:lstStyle/>
          <a:p>
            <a:pPr marL="0" indent="0" algn="just">
              <a:lnSpc>
                <a:spcPct val="107000"/>
              </a:lnSpc>
              <a:spcAft>
                <a:spcPts val="800"/>
              </a:spcAft>
              <a:buNone/>
            </a:pPr>
            <a:r>
              <a:rPr lang="it-IT" sz="3200" kern="100" dirty="0">
                <a:solidFill>
                  <a:srgbClr val="FF0000"/>
                </a:solidFill>
                <a:latin typeface="Calibri" panose="020F0502020204030204" pitchFamily="34" charset="0"/>
                <a:ea typeface="Calibri" panose="020F0502020204030204" pitchFamily="34" charset="0"/>
                <a:cs typeface="Times New Roman" panose="02020603050405020304" pitchFamily="18" charset="0"/>
              </a:rPr>
              <a:t>Assegnazione a Regione Piemonte -sintesi per Missione:</a:t>
            </a:r>
          </a:p>
          <a:p>
            <a:pPr marL="0" indent="0" algn="just">
              <a:lnSpc>
                <a:spcPct val="107000"/>
              </a:lnSpc>
              <a:spcAft>
                <a:spcPts val="800"/>
              </a:spcAft>
              <a:buNone/>
            </a:pPr>
            <a:endParaRPr lang="it-IT" sz="3600" dirty="0">
              <a:solidFill>
                <a:srgbClr val="FF0000"/>
              </a:solidFill>
              <a:latin typeface="Calibri" panose="020F0502020204030204" pitchFamily="34" charset="0"/>
              <a:cs typeface="Times New Roman" panose="02020603050405020304" pitchFamily="18" charset="0"/>
            </a:endParaRPr>
          </a:p>
        </p:txBody>
      </p:sp>
      <p:sp>
        <p:nvSpPr>
          <p:cNvPr id="2" name="Segnaposto numero diapositiva 1">
            <a:extLst>
              <a:ext uri="{FF2B5EF4-FFF2-40B4-BE49-F238E27FC236}">
                <a16:creationId xmlns:a16="http://schemas.microsoft.com/office/drawing/2014/main" id="{227E0D3E-A18F-A7A4-71A9-BF9A96497DF0}"/>
              </a:ext>
            </a:extLst>
          </p:cNvPr>
          <p:cNvSpPr>
            <a:spLocks noGrp="1"/>
          </p:cNvSpPr>
          <p:nvPr>
            <p:ph type="sldNum" sz="quarter" idx="12"/>
          </p:nvPr>
        </p:nvSpPr>
        <p:spPr/>
        <p:txBody>
          <a:bodyPr/>
          <a:lstStyle/>
          <a:p>
            <a:fld id="{AD40A07A-791B-4982-8048-CDE541102367}" type="slidenum">
              <a:rPr lang="it-IT" smtClean="0"/>
              <a:t>40</a:t>
            </a:fld>
            <a:endParaRPr lang="it-IT"/>
          </a:p>
        </p:txBody>
      </p:sp>
      <p:sp>
        <p:nvSpPr>
          <p:cNvPr id="9" name="Segnaposto contenuto 3">
            <a:extLst>
              <a:ext uri="{FF2B5EF4-FFF2-40B4-BE49-F238E27FC236}">
                <a16:creationId xmlns:a16="http://schemas.microsoft.com/office/drawing/2014/main" id="{0BF3299E-7AD2-7DDC-E199-E2FEDDC7C6A8}"/>
              </a:ext>
            </a:extLst>
          </p:cNvPr>
          <p:cNvSpPr txBox="1">
            <a:spLocks/>
          </p:cNvSpPr>
          <p:nvPr/>
        </p:nvSpPr>
        <p:spPr>
          <a:xfrm>
            <a:off x="448043" y="5675585"/>
            <a:ext cx="10515600" cy="48139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7000"/>
              </a:lnSpc>
              <a:spcAft>
                <a:spcPts val="800"/>
              </a:spcAft>
            </a:pPr>
            <a:endParaRPr lang="it-IT" sz="1800" kern="1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Font typeface="Arial" panose="020B0604020202020204" pitchFamily="34" charset="0"/>
              <a:buNone/>
            </a:pPr>
            <a:endParaRPr lang="it-IT" sz="1200" dirty="0">
              <a:solidFill>
                <a:srgbClr val="FF0000"/>
              </a:solidFill>
              <a:latin typeface="Calibri" panose="020F0502020204030204" pitchFamily="34" charset="0"/>
              <a:cs typeface="Times New Roman" panose="02020603050405020304" pitchFamily="18" charset="0"/>
            </a:endParaRPr>
          </a:p>
        </p:txBody>
      </p:sp>
      <p:sp>
        <p:nvSpPr>
          <p:cNvPr id="3" name="Segnaposto contenuto 3">
            <a:extLst>
              <a:ext uri="{FF2B5EF4-FFF2-40B4-BE49-F238E27FC236}">
                <a16:creationId xmlns:a16="http://schemas.microsoft.com/office/drawing/2014/main" id="{A7ADA6D0-3AFA-9E66-1F30-C0FEDE9E1268}"/>
              </a:ext>
            </a:extLst>
          </p:cNvPr>
          <p:cNvSpPr txBox="1">
            <a:spLocks/>
          </p:cNvSpPr>
          <p:nvPr/>
        </p:nvSpPr>
        <p:spPr>
          <a:xfrm>
            <a:off x="1113480" y="5403273"/>
            <a:ext cx="9850163" cy="56300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spcAft>
                <a:spcPts val="800"/>
              </a:spcAft>
              <a:buNone/>
            </a:pPr>
            <a:r>
              <a:rPr lang="it-IT" sz="1400" kern="100" dirty="0">
                <a:latin typeface="Calibri" panose="020F0502020204030204" pitchFamily="34" charset="0"/>
                <a:ea typeface="Calibri" panose="020F0502020204030204" pitchFamily="34" charset="0"/>
                <a:cs typeface="Times New Roman" panose="02020603050405020304" pitchFamily="18" charset="0"/>
              </a:rPr>
              <a:t>Fonte: Regione Piemonte.</a:t>
            </a:r>
          </a:p>
          <a:p>
            <a:pPr marL="0" indent="0" algn="just">
              <a:lnSpc>
                <a:spcPct val="107000"/>
              </a:lnSpc>
              <a:spcAft>
                <a:spcPts val="800"/>
              </a:spcAft>
              <a:buFont typeface="Arial" panose="020B0604020202020204" pitchFamily="34" charset="0"/>
              <a:buNone/>
            </a:pPr>
            <a:r>
              <a:rPr lang="it-IT" sz="1800" kern="100" dirty="0">
                <a:latin typeface="Calibri" panose="020F0502020204030204" pitchFamily="34" charset="0"/>
                <a:ea typeface="Calibri" panose="020F0502020204030204" pitchFamily="34" charset="0"/>
                <a:cs typeface="Times New Roman" panose="02020603050405020304" pitchFamily="18" charset="0"/>
              </a:rPr>
              <a:t> </a:t>
            </a:r>
          </a:p>
          <a:p>
            <a:pPr marL="0" indent="0" algn="just">
              <a:lnSpc>
                <a:spcPct val="107000"/>
              </a:lnSpc>
              <a:spcAft>
                <a:spcPts val="800"/>
              </a:spcAft>
              <a:buFont typeface="Arial" panose="020B0604020202020204" pitchFamily="34" charset="0"/>
              <a:buNone/>
            </a:pPr>
            <a:endParaRPr lang="it-IT" sz="3600" dirty="0">
              <a:solidFill>
                <a:srgbClr val="FF0000"/>
              </a:solidFill>
              <a:latin typeface="Calibri" panose="020F0502020204030204" pitchFamily="34" charset="0"/>
              <a:cs typeface="Times New Roman" panose="02020603050405020304" pitchFamily="18" charset="0"/>
            </a:endParaRPr>
          </a:p>
        </p:txBody>
      </p:sp>
      <p:pic>
        <p:nvPicPr>
          <p:cNvPr id="7" name="Immagine 6">
            <a:extLst>
              <a:ext uri="{FF2B5EF4-FFF2-40B4-BE49-F238E27FC236}">
                <a16:creationId xmlns:a16="http://schemas.microsoft.com/office/drawing/2014/main" id="{C45C63EF-2553-CDB0-15E4-565D7224D1FA}"/>
              </a:ext>
            </a:extLst>
          </p:cNvPr>
          <p:cNvPicPr>
            <a:picLocks noChangeAspect="1"/>
          </p:cNvPicPr>
          <p:nvPr/>
        </p:nvPicPr>
        <p:blipFill>
          <a:blip r:embed="rId2"/>
          <a:stretch>
            <a:fillRect/>
          </a:stretch>
        </p:blipFill>
        <p:spPr>
          <a:xfrm>
            <a:off x="1958108" y="980583"/>
            <a:ext cx="7924801" cy="4311854"/>
          </a:xfrm>
          <a:prstGeom prst="rect">
            <a:avLst/>
          </a:prstGeom>
        </p:spPr>
      </p:pic>
    </p:spTree>
    <p:extLst>
      <p:ext uri="{BB962C8B-B14F-4D97-AF65-F5344CB8AC3E}">
        <p14:creationId xmlns:p14="http://schemas.microsoft.com/office/powerpoint/2010/main" val="38237764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9DDDA57F-BC1F-0949-74FA-8E9AAA62AAF1}"/>
              </a:ext>
            </a:extLst>
          </p:cNvPr>
          <p:cNvSpPr>
            <a:spLocks noGrp="1"/>
          </p:cNvSpPr>
          <p:nvPr>
            <p:ph idx="1"/>
          </p:nvPr>
        </p:nvSpPr>
        <p:spPr>
          <a:xfrm>
            <a:off x="743607" y="0"/>
            <a:ext cx="10515600" cy="6211614"/>
          </a:xfrm>
        </p:spPr>
        <p:txBody>
          <a:bodyPr>
            <a:noAutofit/>
          </a:bodyPr>
          <a:lstStyle/>
          <a:p>
            <a:pPr algn="just">
              <a:lnSpc>
                <a:spcPct val="107000"/>
              </a:lnSpc>
              <a:spcAft>
                <a:spcPts val="800"/>
              </a:spcAft>
            </a:pP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it-IT" kern="100" dirty="0">
                <a:solidFill>
                  <a:srgbClr val="FF0000"/>
                </a:solidFill>
                <a:latin typeface="Calibri" panose="020F0502020204030204" pitchFamily="34" charset="0"/>
                <a:ea typeface="Calibri" panose="020F0502020204030204" pitchFamily="34" charset="0"/>
                <a:cs typeface="Times New Roman" panose="02020603050405020304" pitchFamily="18" charset="0"/>
              </a:rPr>
              <a:t>Il 31% degli  enti del campione (38) ha segnalato ritardi per le seguenti cause:</a:t>
            </a:r>
          </a:p>
          <a:p>
            <a:pPr marL="0" indent="0" algn="just">
              <a:lnSpc>
                <a:spcPct val="107000"/>
              </a:lnSpc>
              <a:spcAft>
                <a:spcPts val="800"/>
              </a:spcAft>
              <a:buNone/>
            </a:pPr>
            <a:r>
              <a:rPr lang="it-IT" sz="24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nella fase della progettazione (9 casi);</a:t>
            </a:r>
          </a:p>
          <a:p>
            <a:pPr marL="0" indent="0" algn="just">
              <a:lnSpc>
                <a:spcPct val="107000"/>
              </a:lnSpc>
              <a:spcAft>
                <a:spcPts val="800"/>
              </a:spcAft>
              <a:buNone/>
            </a:pPr>
            <a:r>
              <a:rPr lang="it-IT" sz="24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esigenza di effettuare approfondimenti di tipo tecnico o acquisire autorizzazioni o pareri di amministrazioni pubbliche (8 casi);</a:t>
            </a:r>
          </a:p>
          <a:p>
            <a:pPr marL="0" indent="0" algn="just">
              <a:lnSpc>
                <a:spcPct val="107000"/>
              </a:lnSpc>
              <a:spcAft>
                <a:spcPts val="800"/>
              </a:spcAft>
              <a:buNone/>
            </a:pPr>
            <a:r>
              <a:rPr lang="it-IT" sz="24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per adattare progetti non nativi (1 caso);</a:t>
            </a:r>
          </a:p>
          <a:p>
            <a:pPr marL="0" indent="0" algn="just">
              <a:lnSpc>
                <a:spcPct val="107000"/>
              </a:lnSpc>
              <a:spcAft>
                <a:spcPts val="800"/>
              </a:spcAft>
              <a:buNone/>
            </a:pPr>
            <a:r>
              <a:rPr lang="it-IT" sz="24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nella stipula delle aggiudicazioni per questioni insorte con l’aggiudicatario (2 casi);</a:t>
            </a:r>
          </a:p>
          <a:p>
            <a:pPr marL="0" indent="0" algn="just">
              <a:lnSpc>
                <a:spcPct val="107000"/>
              </a:lnSpc>
              <a:spcAft>
                <a:spcPts val="800"/>
              </a:spcAft>
              <a:buNone/>
            </a:pPr>
            <a:r>
              <a:rPr lang="it-IT" sz="24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avverse condizioni metereologiche (5 casi);</a:t>
            </a:r>
          </a:p>
          <a:p>
            <a:pPr marL="0" indent="0" algn="just">
              <a:lnSpc>
                <a:spcPct val="107000"/>
              </a:lnSpc>
              <a:spcAft>
                <a:spcPts val="800"/>
              </a:spcAft>
              <a:buNone/>
            </a:pPr>
            <a:r>
              <a:rPr lang="it-IT" sz="24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esigenza di approvare varianti per l’adeguamento dei prezzi (3 casi);</a:t>
            </a:r>
          </a:p>
          <a:p>
            <a:pPr marL="0" indent="0" algn="just">
              <a:lnSpc>
                <a:spcPct val="107000"/>
              </a:lnSpc>
              <a:spcAft>
                <a:spcPts val="800"/>
              </a:spcAft>
              <a:buNone/>
            </a:pPr>
            <a:r>
              <a:rPr lang="it-IT" sz="24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problemi connessi con il procedimento espropriativo (3 casi).</a:t>
            </a:r>
          </a:p>
          <a:p>
            <a:pPr marL="0" indent="0" algn="just">
              <a:lnSpc>
                <a:spcPct val="107000"/>
              </a:lnSpc>
              <a:spcAft>
                <a:spcPts val="800"/>
              </a:spcAft>
              <a:buNone/>
            </a:pP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lgn="just">
              <a:lnSpc>
                <a:spcPct val="107000"/>
              </a:lnSpc>
              <a:spcAft>
                <a:spcPts val="800"/>
              </a:spcAft>
              <a:buNone/>
            </a:pPr>
            <a:endParaRPr lang="it-IT" sz="3600" dirty="0">
              <a:solidFill>
                <a:srgbClr val="FF0000"/>
              </a:solidFill>
              <a:latin typeface="Calibri" panose="020F0502020204030204" pitchFamily="34" charset="0"/>
              <a:cs typeface="Times New Roman" panose="02020603050405020304" pitchFamily="18" charset="0"/>
            </a:endParaRPr>
          </a:p>
        </p:txBody>
      </p:sp>
      <p:sp>
        <p:nvSpPr>
          <p:cNvPr id="2" name="Segnaposto numero diapositiva 1">
            <a:extLst>
              <a:ext uri="{FF2B5EF4-FFF2-40B4-BE49-F238E27FC236}">
                <a16:creationId xmlns:a16="http://schemas.microsoft.com/office/drawing/2014/main" id="{227E0D3E-A18F-A7A4-71A9-BF9A96497DF0}"/>
              </a:ext>
            </a:extLst>
          </p:cNvPr>
          <p:cNvSpPr>
            <a:spLocks noGrp="1"/>
          </p:cNvSpPr>
          <p:nvPr>
            <p:ph type="sldNum" sz="quarter" idx="12"/>
          </p:nvPr>
        </p:nvSpPr>
        <p:spPr/>
        <p:txBody>
          <a:bodyPr/>
          <a:lstStyle/>
          <a:p>
            <a:fld id="{AD40A07A-791B-4982-8048-CDE541102367}" type="slidenum">
              <a:rPr lang="it-IT" smtClean="0"/>
              <a:t>41</a:t>
            </a:fld>
            <a:endParaRPr lang="it-IT"/>
          </a:p>
        </p:txBody>
      </p:sp>
    </p:spTree>
    <p:extLst>
      <p:ext uri="{BB962C8B-B14F-4D97-AF65-F5344CB8AC3E}">
        <p14:creationId xmlns:p14="http://schemas.microsoft.com/office/powerpoint/2010/main" val="408388191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9DDDA57F-BC1F-0949-74FA-8E9AAA62AAF1}"/>
              </a:ext>
            </a:extLst>
          </p:cNvPr>
          <p:cNvSpPr>
            <a:spLocks noGrp="1"/>
          </p:cNvSpPr>
          <p:nvPr>
            <p:ph idx="1"/>
          </p:nvPr>
        </p:nvSpPr>
        <p:spPr>
          <a:xfrm>
            <a:off x="743607" y="0"/>
            <a:ext cx="10515600" cy="6211614"/>
          </a:xfrm>
        </p:spPr>
        <p:txBody>
          <a:bodyPr>
            <a:noAutofit/>
          </a:bodyPr>
          <a:lstStyle/>
          <a:p>
            <a:pPr algn="just">
              <a:lnSpc>
                <a:spcPct val="107000"/>
              </a:lnSpc>
              <a:spcAft>
                <a:spcPts val="800"/>
              </a:spcAft>
            </a:pP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it-IT" sz="3200" kern="100" dirty="0">
                <a:solidFill>
                  <a:srgbClr val="FF0000"/>
                </a:solidFill>
                <a:latin typeface="Calibri" panose="020F0502020204030204" pitchFamily="34" charset="0"/>
                <a:ea typeface="Calibri" panose="020F0502020204030204" pitchFamily="34" charset="0"/>
                <a:cs typeface="Times New Roman" panose="02020603050405020304" pitchFamily="18" charset="0"/>
              </a:rPr>
              <a:t>L’impatto del PNRR sull’organizzazione dei Comuni </a:t>
            </a:r>
          </a:p>
          <a:p>
            <a:pPr marL="0" indent="0" algn="just">
              <a:lnSpc>
                <a:spcPct val="107000"/>
              </a:lnSpc>
              <a:spcAft>
                <a:spcPts val="800"/>
              </a:spcAft>
              <a:buNone/>
            </a:pPr>
            <a:r>
              <a:rPr lang="it-IT"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Il rispetto di una rigida tempistica  di programmazione, esecuzione e rendicontazione degli interventi, richiede cambiamenti organizzativi.</a:t>
            </a:r>
          </a:p>
          <a:p>
            <a:pPr marL="0" indent="0" algn="just">
              <a:lnSpc>
                <a:spcPct val="107000"/>
              </a:lnSpc>
              <a:spcAft>
                <a:spcPts val="800"/>
              </a:spcAft>
              <a:buNone/>
            </a:pPr>
            <a:r>
              <a:rPr lang="it-IT"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Ma su 105 comuni solo 36 dichiarano di aver adottato modifiche organizzative, di essi 26 hanno più di 500 abitanti e 10 più di mille (nell’intero campione il 59,4% ha una popolazione inferiore ai mille abitanti ed un terzo di enti si colloca fino a 500 abitanti).</a:t>
            </a:r>
          </a:p>
          <a:p>
            <a:pPr marL="0" indent="0" algn="just">
              <a:lnSpc>
                <a:spcPct val="107000"/>
              </a:lnSpc>
              <a:spcAft>
                <a:spcPts val="800"/>
              </a:spcAft>
              <a:buNone/>
            </a:pPr>
            <a:r>
              <a:rPr lang="it-IT"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La principale misura adottata è stata il ricorso a soggetti esterni.</a:t>
            </a:r>
          </a:p>
          <a:p>
            <a:pPr marL="0" indent="0" algn="just">
              <a:lnSpc>
                <a:spcPct val="107000"/>
              </a:lnSpc>
              <a:spcAft>
                <a:spcPts val="800"/>
              </a:spcAft>
              <a:buNone/>
            </a:pP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lgn="just">
              <a:lnSpc>
                <a:spcPct val="107000"/>
              </a:lnSpc>
              <a:spcAft>
                <a:spcPts val="800"/>
              </a:spcAft>
              <a:buNone/>
            </a:pPr>
            <a:endParaRPr lang="it-IT" sz="3600" dirty="0">
              <a:solidFill>
                <a:srgbClr val="FF0000"/>
              </a:solidFill>
              <a:latin typeface="Calibri" panose="020F0502020204030204" pitchFamily="34" charset="0"/>
              <a:cs typeface="Times New Roman" panose="02020603050405020304" pitchFamily="18" charset="0"/>
            </a:endParaRPr>
          </a:p>
        </p:txBody>
      </p:sp>
      <p:sp>
        <p:nvSpPr>
          <p:cNvPr id="2" name="Segnaposto numero diapositiva 1">
            <a:extLst>
              <a:ext uri="{FF2B5EF4-FFF2-40B4-BE49-F238E27FC236}">
                <a16:creationId xmlns:a16="http://schemas.microsoft.com/office/drawing/2014/main" id="{227E0D3E-A18F-A7A4-71A9-BF9A96497DF0}"/>
              </a:ext>
            </a:extLst>
          </p:cNvPr>
          <p:cNvSpPr>
            <a:spLocks noGrp="1"/>
          </p:cNvSpPr>
          <p:nvPr>
            <p:ph type="sldNum" sz="quarter" idx="12"/>
          </p:nvPr>
        </p:nvSpPr>
        <p:spPr/>
        <p:txBody>
          <a:bodyPr/>
          <a:lstStyle/>
          <a:p>
            <a:fld id="{AD40A07A-791B-4982-8048-CDE541102367}" type="slidenum">
              <a:rPr lang="it-IT" smtClean="0"/>
              <a:t>42</a:t>
            </a:fld>
            <a:endParaRPr lang="it-IT"/>
          </a:p>
        </p:txBody>
      </p:sp>
    </p:spTree>
    <p:extLst>
      <p:ext uri="{BB962C8B-B14F-4D97-AF65-F5344CB8AC3E}">
        <p14:creationId xmlns:p14="http://schemas.microsoft.com/office/powerpoint/2010/main" val="243221366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9DDDA57F-BC1F-0949-74FA-8E9AAA62AAF1}"/>
              </a:ext>
            </a:extLst>
          </p:cNvPr>
          <p:cNvSpPr>
            <a:spLocks noGrp="1"/>
          </p:cNvSpPr>
          <p:nvPr>
            <p:ph idx="1"/>
          </p:nvPr>
        </p:nvSpPr>
        <p:spPr>
          <a:xfrm>
            <a:off x="743607" y="0"/>
            <a:ext cx="10515600" cy="6211614"/>
          </a:xfrm>
        </p:spPr>
        <p:txBody>
          <a:bodyPr>
            <a:noAutofit/>
          </a:bodyPr>
          <a:lstStyle/>
          <a:p>
            <a:pPr algn="just">
              <a:lnSpc>
                <a:spcPct val="107000"/>
              </a:lnSpc>
              <a:spcAft>
                <a:spcPts val="800"/>
              </a:spcAft>
            </a:pP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it-IT"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La principale criticità lamentata dagli Enti è stata la carenza di personale sia per numero che per competenze qualitative (91 enti su 105).</a:t>
            </a:r>
          </a:p>
          <a:p>
            <a:pPr marL="0" indent="0" algn="just">
              <a:lnSpc>
                <a:spcPct val="107000"/>
              </a:lnSpc>
              <a:spcAft>
                <a:spcPts val="800"/>
              </a:spcAft>
              <a:buNone/>
            </a:pPr>
            <a:r>
              <a:rPr lang="it-IT"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Il 76,4% (circa 80 Enti) ha dichiarato di dedicare ai progetti PNRR 1/2 unità;</a:t>
            </a:r>
          </a:p>
          <a:p>
            <a:pPr marL="0" indent="0" algn="just">
              <a:lnSpc>
                <a:spcPct val="107000"/>
              </a:lnSpc>
              <a:spcAft>
                <a:spcPts val="800"/>
              </a:spcAft>
              <a:buNone/>
            </a:pPr>
            <a:r>
              <a:rPr lang="it-IT"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12 Enti ne segnalano 3;</a:t>
            </a:r>
          </a:p>
          <a:p>
            <a:pPr marL="0" indent="0" algn="just">
              <a:lnSpc>
                <a:spcPct val="107000"/>
              </a:lnSpc>
              <a:spcAft>
                <a:spcPts val="800"/>
              </a:spcAft>
              <a:buNone/>
            </a:pPr>
            <a:r>
              <a:rPr lang="it-IT"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7 Enti soltanto ne segnalano 4.</a:t>
            </a:r>
          </a:p>
          <a:p>
            <a:pPr marL="0" indent="0" algn="just">
              <a:lnSpc>
                <a:spcPct val="107000"/>
              </a:lnSpc>
              <a:spcAft>
                <a:spcPts val="800"/>
              </a:spcAft>
              <a:buNone/>
            </a:pPr>
            <a:endParaRPr lang="it-IT" sz="3600" dirty="0">
              <a:solidFill>
                <a:srgbClr val="FF0000"/>
              </a:solidFill>
              <a:latin typeface="Calibri" panose="020F0502020204030204" pitchFamily="34" charset="0"/>
              <a:cs typeface="Times New Roman" panose="02020603050405020304" pitchFamily="18" charset="0"/>
            </a:endParaRPr>
          </a:p>
        </p:txBody>
      </p:sp>
      <p:sp>
        <p:nvSpPr>
          <p:cNvPr id="2" name="Segnaposto numero diapositiva 1">
            <a:extLst>
              <a:ext uri="{FF2B5EF4-FFF2-40B4-BE49-F238E27FC236}">
                <a16:creationId xmlns:a16="http://schemas.microsoft.com/office/drawing/2014/main" id="{227E0D3E-A18F-A7A4-71A9-BF9A96497DF0}"/>
              </a:ext>
            </a:extLst>
          </p:cNvPr>
          <p:cNvSpPr>
            <a:spLocks noGrp="1"/>
          </p:cNvSpPr>
          <p:nvPr>
            <p:ph type="sldNum" sz="quarter" idx="12"/>
          </p:nvPr>
        </p:nvSpPr>
        <p:spPr/>
        <p:txBody>
          <a:bodyPr/>
          <a:lstStyle/>
          <a:p>
            <a:fld id="{AD40A07A-791B-4982-8048-CDE541102367}" type="slidenum">
              <a:rPr lang="it-IT" smtClean="0"/>
              <a:t>43</a:t>
            </a:fld>
            <a:endParaRPr lang="it-IT"/>
          </a:p>
        </p:txBody>
      </p:sp>
    </p:spTree>
    <p:extLst>
      <p:ext uri="{BB962C8B-B14F-4D97-AF65-F5344CB8AC3E}">
        <p14:creationId xmlns:p14="http://schemas.microsoft.com/office/powerpoint/2010/main" val="303838052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9DDDA57F-BC1F-0949-74FA-8E9AAA62AAF1}"/>
              </a:ext>
            </a:extLst>
          </p:cNvPr>
          <p:cNvSpPr>
            <a:spLocks noGrp="1"/>
          </p:cNvSpPr>
          <p:nvPr>
            <p:ph idx="1"/>
          </p:nvPr>
        </p:nvSpPr>
        <p:spPr>
          <a:xfrm>
            <a:off x="743607" y="136524"/>
            <a:ext cx="10515600" cy="6075089"/>
          </a:xfrm>
        </p:spPr>
        <p:txBody>
          <a:bodyPr>
            <a:noAutofit/>
          </a:bodyPr>
          <a:lstStyle/>
          <a:p>
            <a:pPr algn="just">
              <a:lnSpc>
                <a:spcPct val="107000"/>
              </a:lnSpc>
              <a:spcAft>
                <a:spcPts val="800"/>
              </a:spcAft>
            </a:pP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it-IT" sz="3200" kern="100" dirty="0">
                <a:solidFill>
                  <a:srgbClr val="FF0000"/>
                </a:solidFill>
                <a:latin typeface="Calibri" panose="020F0502020204030204" pitchFamily="34" charset="0"/>
                <a:ea typeface="Calibri" panose="020F0502020204030204" pitchFamily="34" charset="0"/>
                <a:cs typeface="Times New Roman" panose="02020603050405020304" pitchFamily="18" charset="0"/>
              </a:rPr>
              <a:t>Supporto esterno</a:t>
            </a:r>
          </a:p>
          <a:p>
            <a:pPr marL="0" indent="0" algn="just">
              <a:lnSpc>
                <a:spcPct val="107000"/>
              </a:lnSpc>
              <a:spcAft>
                <a:spcPts val="800"/>
              </a:spcAft>
              <a:buNone/>
            </a:pPr>
            <a:r>
              <a:rPr lang="it-IT"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L’80% degli Enti (85/105) si è avvalso del supporto esterno in diverse fasi: in particolare per la </a:t>
            </a:r>
            <a:r>
              <a:rPr lang="it-IT" kern="100" dirty="0">
                <a:solidFill>
                  <a:srgbClr val="FF0000"/>
                </a:solidFill>
                <a:latin typeface="Calibri" panose="020F0502020204030204" pitchFamily="34" charset="0"/>
                <a:ea typeface="Calibri" panose="020F0502020204030204" pitchFamily="34" charset="0"/>
                <a:cs typeface="Times New Roman" panose="02020603050405020304" pitchFamily="18" charset="0"/>
              </a:rPr>
              <a:t>progettazione</a:t>
            </a:r>
            <a:r>
              <a:rPr lang="it-IT"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attribuendo </a:t>
            </a:r>
            <a:r>
              <a:rPr lang="it-IT" kern="100" dirty="0">
                <a:solidFill>
                  <a:srgbClr val="FF0000"/>
                </a:solidFill>
                <a:latin typeface="Calibri" panose="020F0502020204030204" pitchFamily="34" charset="0"/>
                <a:ea typeface="Calibri" panose="020F0502020204030204" pitchFamily="34" charset="0"/>
                <a:cs typeface="Times New Roman" panose="02020603050405020304" pitchFamily="18" charset="0"/>
              </a:rPr>
              <a:t>incarichi</a:t>
            </a:r>
            <a:r>
              <a:rPr lang="it-IT"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a professionisti. L’affidamento a consulenti di funzioni tecniche impone agli enti controlli e monitoraggi ulteriori al fine di evitare  particolari rischi per i Comuni  considerata le difficoltà conoscitive dei diversi settori. </a:t>
            </a:r>
          </a:p>
          <a:p>
            <a:pPr marL="0" indent="0" algn="just">
              <a:lnSpc>
                <a:spcPct val="107000"/>
              </a:lnSpc>
              <a:spcAft>
                <a:spcPts val="800"/>
              </a:spcAft>
              <a:buNone/>
            </a:pPr>
            <a:r>
              <a:rPr lang="it-IT"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Ciò consiglia un’azione più incisiva dei controlli interni.</a:t>
            </a:r>
          </a:p>
          <a:p>
            <a:pPr marL="0" indent="0" algn="just">
              <a:lnSpc>
                <a:spcPct val="107000"/>
              </a:lnSpc>
              <a:spcAft>
                <a:spcPts val="800"/>
              </a:spcAft>
              <a:buNone/>
            </a:pPr>
            <a:endParaRPr lang="it-IT" sz="3600" dirty="0">
              <a:solidFill>
                <a:srgbClr val="FF0000"/>
              </a:solidFill>
              <a:latin typeface="Calibri" panose="020F0502020204030204" pitchFamily="34" charset="0"/>
              <a:cs typeface="Times New Roman" panose="02020603050405020304" pitchFamily="18" charset="0"/>
            </a:endParaRPr>
          </a:p>
        </p:txBody>
      </p:sp>
      <p:sp>
        <p:nvSpPr>
          <p:cNvPr id="2" name="Segnaposto numero diapositiva 1">
            <a:extLst>
              <a:ext uri="{FF2B5EF4-FFF2-40B4-BE49-F238E27FC236}">
                <a16:creationId xmlns:a16="http://schemas.microsoft.com/office/drawing/2014/main" id="{227E0D3E-A18F-A7A4-71A9-BF9A96497DF0}"/>
              </a:ext>
            </a:extLst>
          </p:cNvPr>
          <p:cNvSpPr>
            <a:spLocks noGrp="1"/>
          </p:cNvSpPr>
          <p:nvPr>
            <p:ph type="sldNum" sz="quarter" idx="12"/>
          </p:nvPr>
        </p:nvSpPr>
        <p:spPr/>
        <p:txBody>
          <a:bodyPr/>
          <a:lstStyle/>
          <a:p>
            <a:fld id="{AD40A07A-791B-4982-8048-CDE541102367}" type="slidenum">
              <a:rPr lang="it-IT" smtClean="0"/>
              <a:t>44</a:t>
            </a:fld>
            <a:endParaRPr lang="it-IT"/>
          </a:p>
        </p:txBody>
      </p:sp>
    </p:spTree>
    <p:extLst>
      <p:ext uri="{BB962C8B-B14F-4D97-AF65-F5344CB8AC3E}">
        <p14:creationId xmlns:p14="http://schemas.microsoft.com/office/powerpoint/2010/main" val="95673208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id="{227E0D3E-A18F-A7A4-71A9-BF9A96497DF0}"/>
              </a:ext>
            </a:extLst>
          </p:cNvPr>
          <p:cNvSpPr>
            <a:spLocks noGrp="1"/>
          </p:cNvSpPr>
          <p:nvPr>
            <p:ph type="sldNum" sz="quarter" idx="12"/>
          </p:nvPr>
        </p:nvSpPr>
        <p:spPr/>
        <p:txBody>
          <a:bodyPr/>
          <a:lstStyle/>
          <a:p>
            <a:fld id="{AD40A07A-791B-4982-8048-CDE541102367}" type="slidenum">
              <a:rPr lang="it-IT" smtClean="0"/>
              <a:t>45</a:t>
            </a:fld>
            <a:endParaRPr lang="it-IT" dirty="0"/>
          </a:p>
        </p:txBody>
      </p:sp>
      <p:sp>
        <p:nvSpPr>
          <p:cNvPr id="5" name="Segnaposto contenuto 4">
            <a:extLst>
              <a:ext uri="{FF2B5EF4-FFF2-40B4-BE49-F238E27FC236}">
                <a16:creationId xmlns:a16="http://schemas.microsoft.com/office/drawing/2014/main" id="{23BC1E2C-FBF8-4DE0-4F88-136C2E66C0F9}"/>
              </a:ext>
            </a:extLst>
          </p:cNvPr>
          <p:cNvSpPr>
            <a:spLocks noGrp="1"/>
          </p:cNvSpPr>
          <p:nvPr>
            <p:ph idx="1"/>
          </p:nvPr>
        </p:nvSpPr>
        <p:spPr/>
        <p:txBody>
          <a:bodyPr>
            <a:normAutofit fontScale="32500" lnSpcReduction="20000"/>
          </a:bodyPr>
          <a:lstStyle/>
          <a:p>
            <a:pPr marL="0" indent="0" algn="just">
              <a:lnSpc>
                <a:spcPct val="107000"/>
              </a:lnSpc>
              <a:spcAft>
                <a:spcPts val="800"/>
              </a:spcAft>
              <a:buNone/>
            </a:pPr>
            <a:r>
              <a:rPr lang="it-IT" sz="5500" kern="100" dirty="0">
                <a:solidFill>
                  <a:srgbClr val="FF0000"/>
                </a:solidFill>
                <a:latin typeface="Calibri" panose="020F0502020204030204" pitchFamily="34" charset="0"/>
                <a:ea typeface="Calibri" panose="020F0502020204030204" pitchFamily="34" charset="0"/>
                <a:cs typeface="Times New Roman" panose="02020603050405020304" pitchFamily="18" charset="0"/>
              </a:rPr>
              <a:t>Gestione degli appalti</a:t>
            </a:r>
          </a:p>
          <a:p>
            <a:pPr marL="0" indent="0" algn="just">
              <a:lnSpc>
                <a:spcPct val="107000"/>
              </a:lnSpc>
              <a:spcAft>
                <a:spcPts val="800"/>
              </a:spcAft>
              <a:buNone/>
            </a:pPr>
            <a:r>
              <a:rPr lang="it-IT" sz="55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L’80% degli Enti (85 enti) si avvale delle stazioni appaltanti provinciali  o gestite dalle unioni montane di appartenenza per gli enti di minori dimensioni. </a:t>
            </a:r>
          </a:p>
          <a:p>
            <a:pPr marL="0" indent="0" algn="just">
              <a:lnSpc>
                <a:spcPct val="107000"/>
              </a:lnSpc>
              <a:spcAft>
                <a:spcPts val="800"/>
              </a:spcAft>
              <a:buNone/>
            </a:pPr>
            <a:r>
              <a:rPr lang="it-IT" sz="55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Si  sottolinea che l’art. 52 del D.L. n. 77/2021 ha previsto l’obbligo per i comuni non capoluogo di provincia di ricorrere  alle centrali di committenza o alle stazioni uniche appaltanti per gli appalti sopra soglia, salvi gli affidamenti dei servizi e forniture di valore inferiore a quarantamila euro e per i lavori entro i centocinquantamila , norma richiamata dal regime derogatorio, art. 225, c. 8 </a:t>
            </a:r>
            <a:r>
              <a:rPr lang="it-IT" sz="5500" kern="100" dirty="0" err="1">
                <a:solidFill>
                  <a:srgbClr val="0070C0"/>
                </a:solidFill>
                <a:latin typeface="Calibri" panose="020F0502020204030204" pitchFamily="34" charset="0"/>
                <a:ea typeface="Calibri" panose="020F0502020204030204" pitchFamily="34" charset="0"/>
                <a:cs typeface="Times New Roman" panose="02020603050405020304" pitchFamily="18" charset="0"/>
              </a:rPr>
              <a:t>D.Lgs.</a:t>
            </a:r>
            <a:r>
              <a:rPr lang="it-IT" sz="55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n. 36/2023 (nuovo codice dei contratti). </a:t>
            </a:r>
          </a:p>
          <a:p>
            <a:pPr marL="0" indent="0" algn="just">
              <a:lnSpc>
                <a:spcPct val="107000"/>
              </a:lnSpc>
              <a:spcAft>
                <a:spcPts val="800"/>
              </a:spcAft>
              <a:buNone/>
            </a:pPr>
            <a:r>
              <a:rPr lang="it-IT" sz="55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L’art. 14, c 4, D.L. n. 13/2023</a:t>
            </a:r>
            <a:r>
              <a:rPr lang="it-IT" sz="5500" kern="100" dirty="0">
                <a:solidFill>
                  <a:srgbClr val="0070C0"/>
                </a:solidFill>
                <a:effectLst/>
                <a:latin typeface="Aptos" panose="020B0004020202020204" pitchFamily="34" charset="0"/>
                <a:ea typeface="Aptos" panose="020B0004020202020204" pitchFamily="34" charset="0"/>
                <a:cs typeface="Times New Roman" panose="02020603050405020304" pitchFamily="18" charset="0"/>
              </a:rPr>
              <a:t> (convertito, con modificazioni, dalla legge 21 aprile 2023, n. 41),</a:t>
            </a:r>
            <a:r>
              <a:rPr lang="it-IT" sz="55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ha prorogato fino al 31 dicembre 2023 l’efficacia degli affidamenti semplificati introdotti dal D.L. n. 76/2020 per gli interventi del PNRR e PNC ed il </a:t>
            </a:r>
            <a:r>
              <a:rPr lang="it-IT" sz="5500" kern="100" dirty="0">
                <a:solidFill>
                  <a:srgbClr val="0070C0"/>
                </a:solidFill>
                <a:effectLst/>
                <a:latin typeface="Aptos" panose="020B0004020202020204" pitchFamily="34" charset="0"/>
                <a:ea typeface="Aptos" panose="020B0004020202020204" pitchFamily="34" charset="0"/>
                <a:cs typeface="Times New Roman" panose="02020603050405020304" pitchFamily="18" charset="0"/>
              </a:rPr>
              <a:t> D.L. n. 215/2023 (c.d. “milleproroghe 2024”), all’articolo 8, comma 5,  modificando l'articolo 14, comma 4, del decreto-legge 24 febbraio 2023, n. 13, ha prorogato fino al 30 giugno 2024 l’efficacia delle procedure di affidamento semplificate introdotte ex D.L. n. 76/2020 per gli interventi finanziati con risorse del PNRR o del PNC.</a:t>
            </a:r>
          </a:p>
          <a:p>
            <a:pPr marL="0" indent="0" algn="just">
              <a:lnSpc>
                <a:spcPct val="107000"/>
              </a:lnSpc>
              <a:spcAft>
                <a:spcPts val="800"/>
              </a:spcAft>
              <a:buNone/>
            </a:pPr>
            <a:endParaRPr lang="it-IT" sz="2800" dirty="0">
              <a:solidFill>
                <a:srgbClr val="FF0000"/>
              </a:solidFill>
              <a:latin typeface="Calibri" panose="020F0502020204030204" pitchFamily="34" charset="0"/>
              <a:cs typeface="Times New Roman" panose="02020603050405020304" pitchFamily="18" charset="0"/>
            </a:endParaRPr>
          </a:p>
          <a:p>
            <a:endParaRPr lang="it-IT" dirty="0"/>
          </a:p>
        </p:txBody>
      </p:sp>
    </p:spTree>
    <p:extLst>
      <p:ext uri="{BB962C8B-B14F-4D97-AF65-F5344CB8AC3E}">
        <p14:creationId xmlns:p14="http://schemas.microsoft.com/office/powerpoint/2010/main" val="9057097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9DDDA57F-BC1F-0949-74FA-8E9AAA62AAF1}"/>
              </a:ext>
            </a:extLst>
          </p:cNvPr>
          <p:cNvSpPr>
            <a:spLocks noGrp="1"/>
          </p:cNvSpPr>
          <p:nvPr>
            <p:ph idx="1"/>
          </p:nvPr>
        </p:nvSpPr>
        <p:spPr>
          <a:xfrm>
            <a:off x="759373" y="-212836"/>
            <a:ext cx="10515600" cy="6274677"/>
          </a:xfrm>
        </p:spPr>
        <p:txBody>
          <a:bodyPr>
            <a:noAutofit/>
          </a:bodyPr>
          <a:lstStyle/>
          <a:p>
            <a:pPr algn="just">
              <a:lnSpc>
                <a:spcPct val="107000"/>
              </a:lnSpc>
              <a:spcAft>
                <a:spcPts val="800"/>
              </a:spcAft>
            </a:pP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it-IT" sz="3200" kern="1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segue</a:t>
            </a:r>
          </a:p>
          <a:p>
            <a:pPr marL="0" indent="0" algn="just">
              <a:lnSpc>
                <a:spcPct val="107000"/>
              </a:lnSpc>
              <a:spcAft>
                <a:spcPts val="800"/>
              </a:spcAft>
              <a:buNone/>
            </a:pPr>
            <a:r>
              <a:rPr lang="it-IT"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Il restante 20% (20 Enti) ha motivato la scelta di </a:t>
            </a:r>
            <a:r>
              <a:rPr lang="it-IT" kern="100">
                <a:solidFill>
                  <a:srgbClr val="0070C0"/>
                </a:solidFill>
                <a:latin typeface="Calibri" panose="020F0502020204030204" pitchFamily="34" charset="0"/>
                <a:ea typeface="Calibri" panose="020F0502020204030204" pitchFamily="34" charset="0"/>
                <a:cs typeface="Times New Roman" panose="02020603050405020304" pitchFamily="18" charset="0"/>
              </a:rPr>
              <a:t>non ricorrere </a:t>
            </a:r>
            <a:r>
              <a:rPr lang="it-IT"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a tali strutture con:</a:t>
            </a:r>
          </a:p>
          <a:p>
            <a:pPr marL="0" indent="0" algn="just">
              <a:lnSpc>
                <a:spcPct val="107000"/>
              </a:lnSpc>
              <a:spcAft>
                <a:spcPts val="800"/>
              </a:spcAft>
              <a:buNone/>
            </a:pPr>
            <a:r>
              <a:rPr lang="it-IT"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il ricorso all’affidamento diretto viste le nuove soglie disposte dalle recenti normative;</a:t>
            </a:r>
          </a:p>
          <a:p>
            <a:pPr marL="0" indent="0" algn="just">
              <a:lnSpc>
                <a:spcPct val="107000"/>
              </a:lnSpc>
              <a:spcAft>
                <a:spcPts val="800"/>
              </a:spcAft>
              <a:buNone/>
            </a:pPr>
            <a:r>
              <a:rPr lang="it-IT"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con il frazionamento degli appalti ;</a:t>
            </a:r>
          </a:p>
          <a:p>
            <a:pPr marL="0" indent="0" algn="just">
              <a:lnSpc>
                <a:spcPct val="107000"/>
              </a:lnSpc>
              <a:spcAft>
                <a:spcPts val="800"/>
              </a:spcAft>
              <a:buNone/>
            </a:pPr>
            <a:r>
              <a:rPr lang="it-IT"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con il ricorso al MEPA (Mercato elettronica della PA ).</a:t>
            </a:r>
          </a:p>
          <a:p>
            <a:pPr marL="0" indent="0" algn="just">
              <a:lnSpc>
                <a:spcPct val="107000"/>
              </a:lnSpc>
              <a:spcAft>
                <a:spcPts val="800"/>
              </a:spcAft>
              <a:buNone/>
            </a:pPr>
            <a:r>
              <a:rPr lang="it-IT"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Marginale è il ricorso a società partecipate, probabilmente per le ridotte dimensioni degli enti esaminati che hanno partecipazioni pulviscolari in società di erogazione di servizi essenziali.</a:t>
            </a:r>
          </a:p>
        </p:txBody>
      </p:sp>
      <p:sp>
        <p:nvSpPr>
          <p:cNvPr id="2" name="Segnaposto numero diapositiva 1">
            <a:extLst>
              <a:ext uri="{FF2B5EF4-FFF2-40B4-BE49-F238E27FC236}">
                <a16:creationId xmlns:a16="http://schemas.microsoft.com/office/drawing/2014/main" id="{227E0D3E-A18F-A7A4-71A9-BF9A96497DF0}"/>
              </a:ext>
            </a:extLst>
          </p:cNvPr>
          <p:cNvSpPr>
            <a:spLocks noGrp="1"/>
          </p:cNvSpPr>
          <p:nvPr>
            <p:ph type="sldNum" sz="quarter" idx="12"/>
          </p:nvPr>
        </p:nvSpPr>
        <p:spPr/>
        <p:txBody>
          <a:bodyPr/>
          <a:lstStyle/>
          <a:p>
            <a:fld id="{AD40A07A-791B-4982-8048-CDE541102367}" type="slidenum">
              <a:rPr lang="it-IT" smtClean="0"/>
              <a:t>46</a:t>
            </a:fld>
            <a:endParaRPr lang="it-IT" dirty="0"/>
          </a:p>
        </p:txBody>
      </p:sp>
    </p:spTree>
    <p:extLst>
      <p:ext uri="{BB962C8B-B14F-4D97-AF65-F5344CB8AC3E}">
        <p14:creationId xmlns:p14="http://schemas.microsoft.com/office/powerpoint/2010/main" val="158676097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9DDDA57F-BC1F-0949-74FA-8E9AAA62AAF1}"/>
              </a:ext>
            </a:extLst>
          </p:cNvPr>
          <p:cNvSpPr>
            <a:spLocks noGrp="1"/>
          </p:cNvSpPr>
          <p:nvPr>
            <p:ph idx="1"/>
          </p:nvPr>
        </p:nvSpPr>
        <p:spPr>
          <a:xfrm>
            <a:off x="759373" y="299545"/>
            <a:ext cx="10515600" cy="5762296"/>
          </a:xfrm>
        </p:spPr>
        <p:txBody>
          <a:bodyPr>
            <a:noAutofit/>
          </a:bodyPr>
          <a:lstStyle/>
          <a:p>
            <a:pPr algn="just">
              <a:lnSpc>
                <a:spcPct val="107000"/>
              </a:lnSpc>
              <a:spcAft>
                <a:spcPts val="800"/>
              </a:spcAft>
            </a:pP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it-IT" sz="3200" kern="100" dirty="0">
                <a:solidFill>
                  <a:srgbClr val="FF0000"/>
                </a:solidFill>
                <a:latin typeface="Calibri" panose="020F0502020204030204" pitchFamily="34" charset="0"/>
                <a:ea typeface="Calibri" panose="020F0502020204030204" pitchFamily="34" charset="0"/>
                <a:cs typeface="Times New Roman" panose="02020603050405020304" pitchFamily="18" charset="0"/>
              </a:rPr>
              <a:t>Modifiche organizzative </a:t>
            </a:r>
          </a:p>
          <a:p>
            <a:pPr marL="0" indent="0" algn="just">
              <a:lnSpc>
                <a:spcPct val="107000"/>
              </a:lnSpc>
              <a:spcAft>
                <a:spcPts val="800"/>
              </a:spcAft>
              <a:buNone/>
            </a:pPr>
            <a:r>
              <a:rPr lang="it-IT" sz="24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La metà circa degli Enti nega di aver integrato i controlli interni in funzione del PNRR sia per enti di piccole dimensioni che per quelli più grandi.</a:t>
            </a:r>
          </a:p>
          <a:p>
            <a:pPr marL="0" indent="0" algn="just">
              <a:lnSpc>
                <a:spcPct val="107000"/>
              </a:lnSpc>
              <a:spcAft>
                <a:spcPts val="800"/>
              </a:spcAft>
              <a:buNone/>
            </a:pPr>
            <a:r>
              <a:rPr lang="it-IT" sz="24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Fra quelli che hanno dato risposte positive si rilevano:</a:t>
            </a:r>
          </a:p>
          <a:p>
            <a:pPr marL="0" indent="0" algn="just">
              <a:lnSpc>
                <a:spcPct val="107000"/>
              </a:lnSpc>
              <a:spcAft>
                <a:spcPts val="800"/>
              </a:spcAft>
              <a:buNone/>
            </a:pPr>
            <a:r>
              <a:rPr lang="it-IT" sz="24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la costituzione di gruppi di lavoro con periodiche occasioni di confronto;</a:t>
            </a:r>
          </a:p>
          <a:p>
            <a:pPr marL="0" indent="0" algn="just">
              <a:lnSpc>
                <a:spcPct val="107000"/>
              </a:lnSpc>
              <a:spcAft>
                <a:spcPts val="800"/>
              </a:spcAft>
              <a:buNone/>
            </a:pPr>
            <a:r>
              <a:rPr lang="it-IT" sz="24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un ruolo di coordinamento del Segretario comunale;</a:t>
            </a:r>
          </a:p>
          <a:p>
            <a:pPr marL="0" indent="0" algn="just">
              <a:lnSpc>
                <a:spcPct val="107000"/>
              </a:lnSpc>
              <a:spcAft>
                <a:spcPts val="800"/>
              </a:spcAft>
              <a:buNone/>
            </a:pPr>
            <a:r>
              <a:rPr lang="it-IT" sz="24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presso alcuni Enti la modifica del regolamento sui controlli interni;</a:t>
            </a:r>
          </a:p>
          <a:p>
            <a:pPr marL="0" indent="0" algn="just">
              <a:lnSpc>
                <a:spcPct val="107000"/>
              </a:lnSpc>
              <a:spcAft>
                <a:spcPts val="800"/>
              </a:spcAft>
              <a:buNone/>
            </a:pPr>
            <a:r>
              <a:rPr lang="it-IT" sz="24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presso alcuni Enti l’estensione del controllo di regolarità contabile a tutti gli atti amministrativi adottati nell’ambito dei progetti PNRR.</a:t>
            </a:r>
          </a:p>
        </p:txBody>
      </p:sp>
      <p:sp>
        <p:nvSpPr>
          <p:cNvPr id="2" name="Segnaposto numero diapositiva 1">
            <a:extLst>
              <a:ext uri="{FF2B5EF4-FFF2-40B4-BE49-F238E27FC236}">
                <a16:creationId xmlns:a16="http://schemas.microsoft.com/office/drawing/2014/main" id="{227E0D3E-A18F-A7A4-71A9-BF9A96497DF0}"/>
              </a:ext>
            </a:extLst>
          </p:cNvPr>
          <p:cNvSpPr>
            <a:spLocks noGrp="1"/>
          </p:cNvSpPr>
          <p:nvPr>
            <p:ph type="sldNum" sz="quarter" idx="12"/>
          </p:nvPr>
        </p:nvSpPr>
        <p:spPr/>
        <p:txBody>
          <a:bodyPr/>
          <a:lstStyle/>
          <a:p>
            <a:fld id="{AD40A07A-791B-4982-8048-CDE541102367}" type="slidenum">
              <a:rPr lang="it-IT" smtClean="0"/>
              <a:t>47</a:t>
            </a:fld>
            <a:endParaRPr lang="it-IT" dirty="0"/>
          </a:p>
        </p:txBody>
      </p:sp>
    </p:spTree>
    <p:extLst>
      <p:ext uri="{BB962C8B-B14F-4D97-AF65-F5344CB8AC3E}">
        <p14:creationId xmlns:p14="http://schemas.microsoft.com/office/powerpoint/2010/main" val="242687122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9DDDA57F-BC1F-0949-74FA-8E9AAA62AAF1}"/>
              </a:ext>
            </a:extLst>
          </p:cNvPr>
          <p:cNvSpPr>
            <a:spLocks noGrp="1"/>
          </p:cNvSpPr>
          <p:nvPr>
            <p:ph idx="1"/>
          </p:nvPr>
        </p:nvSpPr>
        <p:spPr>
          <a:xfrm>
            <a:off x="759373" y="449317"/>
            <a:ext cx="10515600" cy="5612524"/>
          </a:xfrm>
        </p:spPr>
        <p:txBody>
          <a:bodyPr>
            <a:noAutofit/>
          </a:bodyPr>
          <a:lstStyle/>
          <a:p>
            <a:pPr algn="just">
              <a:lnSpc>
                <a:spcPct val="107000"/>
              </a:lnSpc>
              <a:spcAft>
                <a:spcPts val="800"/>
              </a:spcAft>
            </a:pP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it-IT" sz="3200" kern="100" dirty="0">
                <a:solidFill>
                  <a:srgbClr val="FF0000"/>
                </a:solidFill>
                <a:latin typeface="Calibri" panose="020F0502020204030204" pitchFamily="34" charset="0"/>
                <a:ea typeface="Calibri" panose="020F0502020204030204" pitchFamily="34" charset="0"/>
                <a:cs typeface="Times New Roman" panose="02020603050405020304" pitchFamily="18" charset="0"/>
              </a:rPr>
              <a:t>Attività dell’Organo di revisione </a:t>
            </a:r>
          </a:p>
          <a:p>
            <a:pPr marL="0" indent="0" algn="just">
              <a:lnSpc>
                <a:spcPct val="107000"/>
              </a:lnSpc>
              <a:spcAft>
                <a:spcPts val="800"/>
              </a:spcAft>
              <a:buNone/>
            </a:pPr>
            <a:r>
              <a:rPr lang="it-IT" sz="24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Presso 74 Enti su 105 è emerso che i revisori non accedono alla piattaforma </a:t>
            </a:r>
            <a:r>
              <a:rPr lang="it-IT" sz="2400" kern="100" dirty="0" err="1">
                <a:solidFill>
                  <a:srgbClr val="0070C0"/>
                </a:solidFill>
                <a:latin typeface="Calibri" panose="020F0502020204030204" pitchFamily="34" charset="0"/>
                <a:ea typeface="Calibri" panose="020F0502020204030204" pitchFamily="34" charset="0"/>
                <a:cs typeface="Times New Roman" panose="02020603050405020304" pitchFamily="18" charset="0"/>
              </a:rPr>
              <a:t>ReGis</a:t>
            </a:r>
            <a:r>
              <a:rPr lang="it-IT" sz="24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non essendo abilitati;</a:t>
            </a:r>
          </a:p>
          <a:p>
            <a:pPr marL="0" indent="0" algn="just">
              <a:lnSpc>
                <a:spcPct val="107000"/>
              </a:lnSpc>
              <a:spcAft>
                <a:spcPts val="800"/>
              </a:spcAft>
              <a:buNone/>
            </a:pPr>
            <a:r>
              <a:rPr lang="it-IT" sz="24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in 34 casi l’Organo di revisione non avrebbe adottato specifico programma per le attività del PNRR;</a:t>
            </a:r>
          </a:p>
          <a:p>
            <a:pPr marL="0" indent="0" algn="just">
              <a:lnSpc>
                <a:spcPct val="107000"/>
              </a:lnSpc>
              <a:spcAft>
                <a:spcPts val="800"/>
              </a:spcAft>
              <a:buNone/>
            </a:pPr>
            <a:r>
              <a:rPr lang="it-IT" sz="24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solo in 16 casi l’Organo di revisione ha segnalato criticità all’Ente, all’esito delle proprie verifiche.</a:t>
            </a:r>
          </a:p>
        </p:txBody>
      </p:sp>
      <p:sp>
        <p:nvSpPr>
          <p:cNvPr id="2" name="Segnaposto numero diapositiva 1">
            <a:extLst>
              <a:ext uri="{FF2B5EF4-FFF2-40B4-BE49-F238E27FC236}">
                <a16:creationId xmlns:a16="http://schemas.microsoft.com/office/drawing/2014/main" id="{227E0D3E-A18F-A7A4-71A9-BF9A96497DF0}"/>
              </a:ext>
            </a:extLst>
          </p:cNvPr>
          <p:cNvSpPr>
            <a:spLocks noGrp="1"/>
          </p:cNvSpPr>
          <p:nvPr>
            <p:ph type="sldNum" sz="quarter" idx="12"/>
          </p:nvPr>
        </p:nvSpPr>
        <p:spPr/>
        <p:txBody>
          <a:bodyPr/>
          <a:lstStyle/>
          <a:p>
            <a:fld id="{AD40A07A-791B-4982-8048-CDE541102367}" type="slidenum">
              <a:rPr lang="it-IT" smtClean="0"/>
              <a:t>48</a:t>
            </a:fld>
            <a:endParaRPr lang="it-IT" dirty="0"/>
          </a:p>
        </p:txBody>
      </p:sp>
    </p:spTree>
    <p:extLst>
      <p:ext uri="{BB962C8B-B14F-4D97-AF65-F5344CB8AC3E}">
        <p14:creationId xmlns:p14="http://schemas.microsoft.com/office/powerpoint/2010/main" val="86427039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9DDDA57F-BC1F-0949-74FA-8E9AAA62AAF1}"/>
              </a:ext>
            </a:extLst>
          </p:cNvPr>
          <p:cNvSpPr>
            <a:spLocks noGrp="1"/>
          </p:cNvSpPr>
          <p:nvPr>
            <p:ph idx="1"/>
          </p:nvPr>
        </p:nvSpPr>
        <p:spPr>
          <a:xfrm>
            <a:off x="759373" y="-63062"/>
            <a:ext cx="10515600" cy="6495393"/>
          </a:xfrm>
        </p:spPr>
        <p:txBody>
          <a:bodyPr>
            <a:noAutofit/>
          </a:bodyPr>
          <a:lstStyle/>
          <a:p>
            <a:pPr marL="0" indent="0" algn="just">
              <a:lnSpc>
                <a:spcPct val="107000"/>
              </a:lnSpc>
              <a:spcAft>
                <a:spcPts val="800"/>
              </a:spcAft>
              <a:buNone/>
            </a:pP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it-IT" kern="100" dirty="0">
                <a:solidFill>
                  <a:srgbClr val="FF0000"/>
                </a:solidFill>
                <a:latin typeface="Calibri" panose="020F0502020204030204" pitchFamily="34" charset="0"/>
                <a:ea typeface="Calibri" panose="020F0502020204030204" pitchFamily="34" charset="0"/>
                <a:cs typeface="Times New Roman" panose="02020603050405020304" pitchFamily="18" charset="0"/>
              </a:rPr>
              <a:t>La gestione finanziaria</a:t>
            </a:r>
          </a:p>
          <a:p>
            <a:pPr marL="0" indent="0" algn="just">
              <a:lnSpc>
                <a:spcPct val="107000"/>
              </a:lnSpc>
              <a:spcAft>
                <a:spcPts val="800"/>
              </a:spcAft>
              <a:buNone/>
            </a:pPr>
            <a:r>
              <a:rPr lang="it-IT" sz="20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Gli Enti campionati hanno istituito specifici capitolo di entrata e di uscita sul PEG (art. 3, c. 3, D.M. 11 ottobre 2021) al fine di garantire il tracciamento dei vincoli di competenza e di cassa.</a:t>
            </a:r>
          </a:p>
          <a:p>
            <a:pPr marL="0" indent="0" algn="just">
              <a:lnSpc>
                <a:spcPct val="107000"/>
              </a:lnSpc>
              <a:spcAft>
                <a:spcPts val="800"/>
              </a:spcAft>
              <a:buNone/>
            </a:pPr>
            <a:r>
              <a:rPr lang="it-IT" sz="20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L’incremento delle risorse per progetti PNRR ha costituito per gli Enti un incremento degli adempimenti amministrativi-contabili (Per i Comuni piemontesi si calcola che annualmente la spesa è destinata ad aumentare del 70 al 90% rispetto agli anni precedenti-Relazione Banca d’Italia).</a:t>
            </a:r>
          </a:p>
          <a:p>
            <a:pPr marL="0" indent="0" algn="just">
              <a:lnSpc>
                <a:spcPct val="107000"/>
              </a:lnSpc>
              <a:spcAft>
                <a:spcPts val="800"/>
              </a:spcAft>
              <a:buNone/>
            </a:pPr>
            <a:r>
              <a:rPr lang="it-IT" sz="20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Per gli Enti campionati è emerso il problema dell’effettiva disponibilità delle risorse in termini di cassa e quindi  della fruizione tempestiva delle anticipazioni consentite dalle norme al fine di  evitare rischi sugli equilibri finanziari (art. 9 D.L. n. 152/2021 e art. 2 D.M. 11 ottobre 2021).</a:t>
            </a:r>
          </a:p>
          <a:p>
            <a:pPr marL="0" indent="0" algn="just">
              <a:lnSpc>
                <a:spcPct val="107000"/>
              </a:lnSpc>
              <a:spcAft>
                <a:spcPts val="800"/>
              </a:spcAft>
              <a:buNone/>
            </a:pPr>
            <a:r>
              <a:rPr lang="it-IT" sz="20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La risposta su tale aspetto  ha riguardato circa l’82% degli Enti.</a:t>
            </a:r>
          </a:p>
          <a:p>
            <a:pPr marL="0" indent="0" algn="just">
              <a:lnSpc>
                <a:spcPct val="107000"/>
              </a:lnSpc>
              <a:spcAft>
                <a:spcPts val="800"/>
              </a:spcAft>
              <a:buNone/>
            </a:pPr>
            <a:r>
              <a:rPr lang="it-IT" sz="20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Molti enti hanno segnalato la difficoltà di anticipare propri fondi ciò ha comportato:</a:t>
            </a:r>
          </a:p>
          <a:p>
            <a:pPr marL="0" indent="0" algn="just">
              <a:lnSpc>
                <a:spcPct val="107000"/>
              </a:lnSpc>
              <a:spcAft>
                <a:spcPts val="800"/>
              </a:spcAft>
              <a:buNone/>
            </a:pPr>
            <a:r>
              <a:rPr lang="it-IT" sz="20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un ritardo nei pagamenti alle imprese appaltatrici;</a:t>
            </a:r>
          </a:p>
          <a:p>
            <a:pPr marL="0" indent="0" algn="just">
              <a:lnSpc>
                <a:spcPct val="107000"/>
              </a:lnSpc>
              <a:spcAft>
                <a:spcPts val="800"/>
              </a:spcAft>
              <a:buNone/>
            </a:pPr>
            <a:r>
              <a:rPr lang="it-IT" sz="20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il ricorso ad anticipazioni di tesoreria per gli </a:t>
            </a:r>
            <a:r>
              <a:rPr lang="it-IT" sz="2000" kern="100">
                <a:solidFill>
                  <a:srgbClr val="0070C0"/>
                </a:solidFill>
                <a:latin typeface="Calibri" panose="020F0502020204030204" pitchFamily="34" charset="0"/>
                <a:ea typeface="Calibri" panose="020F0502020204030204" pitchFamily="34" charset="0"/>
                <a:cs typeface="Times New Roman" panose="02020603050405020304" pitchFamily="18" charset="0"/>
              </a:rPr>
              <a:t>Enti rivelatesi </a:t>
            </a:r>
            <a:r>
              <a:rPr lang="it-IT" sz="20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molto onerose</a:t>
            </a:r>
          </a:p>
        </p:txBody>
      </p:sp>
      <p:sp>
        <p:nvSpPr>
          <p:cNvPr id="2" name="Segnaposto numero diapositiva 1">
            <a:extLst>
              <a:ext uri="{FF2B5EF4-FFF2-40B4-BE49-F238E27FC236}">
                <a16:creationId xmlns:a16="http://schemas.microsoft.com/office/drawing/2014/main" id="{227E0D3E-A18F-A7A4-71A9-BF9A96497DF0}"/>
              </a:ext>
            </a:extLst>
          </p:cNvPr>
          <p:cNvSpPr>
            <a:spLocks noGrp="1"/>
          </p:cNvSpPr>
          <p:nvPr>
            <p:ph type="sldNum" sz="quarter" idx="12"/>
          </p:nvPr>
        </p:nvSpPr>
        <p:spPr/>
        <p:txBody>
          <a:bodyPr/>
          <a:lstStyle/>
          <a:p>
            <a:fld id="{AD40A07A-791B-4982-8048-CDE541102367}" type="slidenum">
              <a:rPr lang="it-IT" smtClean="0"/>
              <a:t>49</a:t>
            </a:fld>
            <a:endParaRPr lang="it-IT" dirty="0"/>
          </a:p>
        </p:txBody>
      </p:sp>
    </p:spTree>
    <p:extLst>
      <p:ext uri="{BB962C8B-B14F-4D97-AF65-F5344CB8AC3E}">
        <p14:creationId xmlns:p14="http://schemas.microsoft.com/office/powerpoint/2010/main" val="2428015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9472D340-0BA9-4FF4-893B-C74DEC5801A2}"/>
              </a:ext>
            </a:extLst>
          </p:cNvPr>
          <p:cNvSpPr txBox="1"/>
          <p:nvPr/>
        </p:nvSpPr>
        <p:spPr>
          <a:xfrm>
            <a:off x="654269" y="348221"/>
            <a:ext cx="11098924" cy="4826578"/>
          </a:xfrm>
          <a:prstGeom prst="rect">
            <a:avLst/>
          </a:prstGeom>
          <a:noFill/>
        </p:spPr>
        <p:txBody>
          <a:bodyPr wrap="square" rtlCol="0">
            <a:spAutoFit/>
          </a:bodyPr>
          <a:lstStyle/>
          <a:p>
            <a:pPr algn="just">
              <a:lnSpc>
                <a:spcPct val="107000"/>
              </a:lnSpc>
              <a:spcAft>
                <a:spcPts val="800"/>
              </a:spcAft>
            </a:pPr>
            <a:r>
              <a:rPr lang="it-IT" sz="3600" dirty="0">
                <a:solidFill>
                  <a:srgbClr val="FF0000"/>
                </a:solidFill>
                <a:latin typeface="Calibri" panose="020F0502020204030204" pitchFamily="34" charset="0"/>
                <a:cs typeface="Times New Roman" panose="02020603050405020304" pitchFamily="18" charset="0"/>
              </a:rPr>
              <a:t>Il PNRR costituisce per l’Italia un’occasione unica di rilancio</a:t>
            </a:r>
          </a:p>
          <a:p>
            <a:pPr algn="just">
              <a:lnSpc>
                <a:spcPct val="107000"/>
              </a:lnSpc>
              <a:spcAft>
                <a:spcPts val="800"/>
              </a:spcAft>
            </a:pPr>
            <a:r>
              <a:rPr lang="it-IT" sz="3600" dirty="0">
                <a:solidFill>
                  <a:srgbClr val="FF0000"/>
                </a:solidFill>
                <a:latin typeface="Calibri" panose="020F0502020204030204" pitchFamily="34" charset="0"/>
                <a:cs typeface="Times New Roman" panose="02020603050405020304" pitchFamily="18" charset="0"/>
              </a:rPr>
              <a:t>e di sviluppo:</a:t>
            </a:r>
          </a:p>
          <a:p>
            <a:pPr algn="just">
              <a:lnSpc>
                <a:spcPct val="107000"/>
              </a:lnSpc>
              <a:spcAft>
                <a:spcPts val="800"/>
              </a:spcAft>
            </a:pPr>
            <a:r>
              <a:rPr lang="it-IT" sz="3200" dirty="0">
                <a:solidFill>
                  <a:schemeClr val="accent5">
                    <a:lumMod val="75000"/>
                  </a:schemeClr>
                </a:solidFill>
                <a:latin typeface="Calibri" panose="020F0502020204030204" pitchFamily="34" charset="0"/>
                <a:cs typeface="Times New Roman" panose="02020603050405020304" pitchFamily="18" charset="0"/>
              </a:rPr>
              <a:t>- </a:t>
            </a:r>
            <a:r>
              <a:rPr lang="it-IT" sz="3200" dirty="0">
                <a:solidFill>
                  <a:srgbClr val="0070C0"/>
                </a:solidFill>
                <a:latin typeface="Calibri" panose="020F0502020204030204" pitchFamily="34" charset="0"/>
                <a:cs typeface="Times New Roman" panose="02020603050405020304" pitchFamily="18" charset="0"/>
              </a:rPr>
              <a:t>sia per la quantità di risorse previste </a:t>
            </a:r>
            <a:r>
              <a:rPr lang="it-IT" sz="3200" dirty="0">
                <a:solidFill>
                  <a:schemeClr val="accent5">
                    <a:lumMod val="75000"/>
                  </a:schemeClr>
                </a:solidFill>
                <a:latin typeface="Calibri" panose="020F0502020204030204" pitchFamily="34" charset="0"/>
                <a:cs typeface="Times New Roman" panose="02020603050405020304" pitchFamily="18" charset="0"/>
              </a:rPr>
              <a:t>€ 194,4 miliardi di cui </a:t>
            </a:r>
          </a:p>
          <a:p>
            <a:pPr algn="just">
              <a:lnSpc>
                <a:spcPct val="107000"/>
              </a:lnSpc>
              <a:spcAft>
                <a:spcPts val="800"/>
              </a:spcAft>
            </a:pPr>
            <a:r>
              <a:rPr lang="it-IT" sz="3200" dirty="0">
                <a:solidFill>
                  <a:schemeClr val="accent5">
                    <a:lumMod val="75000"/>
                  </a:schemeClr>
                </a:solidFill>
                <a:latin typeface="Calibri" panose="020F0502020204030204" pitchFamily="34" charset="0"/>
                <a:cs typeface="Times New Roman" panose="02020603050405020304" pitchFamily="18" charset="0"/>
              </a:rPr>
              <a:t> € 71,8 a fondo perduto (</a:t>
            </a:r>
            <a:r>
              <a:rPr lang="it-IT" sz="3200" dirty="0" err="1">
                <a:solidFill>
                  <a:schemeClr val="accent5">
                    <a:lumMod val="75000"/>
                  </a:schemeClr>
                </a:solidFill>
                <a:latin typeface="Calibri" panose="020F0502020204030204" pitchFamily="34" charset="0"/>
                <a:cs typeface="Times New Roman" panose="02020603050405020304" pitchFamily="18" charset="0"/>
              </a:rPr>
              <a:t>grants</a:t>
            </a:r>
            <a:r>
              <a:rPr lang="it-IT" sz="3200" dirty="0">
                <a:solidFill>
                  <a:schemeClr val="accent5">
                    <a:lumMod val="75000"/>
                  </a:schemeClr>
                </a:solidFill>
                <a:latin typeface="Calibri" panose="020F0502020204030204" pitchFamily="34" charset="0"/>
                <a:cs typeface="Times New Roman" panose="02020603050405020304" pitchFamily="18" charset="0"/>
              </a:rPr>
              <a:t>) ed € 122,6 di prestiti (</a:t>
            </a:r>
            <a:r>
              <a:rPr lang="it-IT" sz="3200" dirty="0" err="1">
                <a:solidFill>
                  <a:schemeClr val="accent5">
                    <a:lumMod val="75000"/>
                  </a:schemeClr>
                </a:solidFill>
                <a:latin typeface="Calibri" panose="020F0502020204030204" pitchFamily="34" charset="0"/>
                <a:cs typeface="Times New Roman" panose="02020603050405020304" pitchFamily="18" charset="0"/>
              </a:rPr>
              <a:t>loans</a:t>
            </a:r>
            <a:r>
              <a:rPr lang="it-IT" sz="3200" dirty="0">
                <a:solidFill>
                  <a:schemeClr val="accent5">
                    <a:lumMod val="75000"/>
                  </a:schemeClr>
                </a:solidFill>
                <a:latin typeface="Calibri" panose="020F0502020204030204" pitchFamily="34" charset="0"/>
                <a:cs typeface="Times New Roman" panose="02020603050405020304" pitchFamily="18" charset="0"/>
              </a:rPr>
              <a:t>) a cui si aggiungono € 30,6 miliardi di Fondo Complementare nazionale;</a:t>
            </a:r>
          </a:p>
          <a:p>
            <a:pPr algn="just">
              <a:lnSpc>
                <a:spcPct val="107000"/>
              </a:lnSpc>
              <a:spcAft>
                <a:spcPts val="800"/>
              </a:spcAft>
            </a:pPr>
            <a:r>
              <a:rPr lang="it-IT" sz="3200" dirty="0">
                <a:solidFill>
                  <a:schemeClr val="accent5">
                    <a:lumMod val="75000"/>
                  </a:schemeClr>
                </a:solidFill>
                <a:latin typeface="Calibri" panose="020F0502020204030204" pitchFamily="34" charset="0"/>
                <a:cs typeface="Times New Roman" panose="02020603050405020304" pitchFamily="18" charset="0"/>
              </a:rPr>
              <a:t>- </a:t>
            </a:r>
            <a:r>
              <a:rPr lang="it-IT" sz="3200" b="1" dirty="0">
                <a:solidFill>
                  <a:schemeClr val="accent5">
                    <a:lumMod val="75000"/>
                  </a:schemeClr>
                </a:solidFill>
                <a:latin typeface="Calibri" panose="020F0502020204030204" pitchFamily="34" charset="0"/>
                <a:cs typeface="Times New Roman" panose="02020603050405020304" pitchFamily="18" charset="0"/>
              </a:rPr>
              <a:t>che</a:t>
            </a:r>
            <a:r>
              <a:rPr lang="it-IT" sz="3200" dirty="0">
                <a:solidFill>
                  <a:schemeClr val="accent5">
                    <a:lumMod val="75000"/>
                  </a:schemeClr>
                </a:solidFill>
                <a:latin typeface="Calibri" panose="020F0502020204030204" pitchFamily="34" charset="0"/>
                <a:cs typeface="Times New Roman" panose="02020603050405020304" pitchFamily="18" charset="0"/>
              </a:rPr>
              <a:t> per il numero e la rilevanza delle riforme volte a migliorare ed a modernizzare la struttura delle amministrazioni pubbliche e quindi del Paese facilitando l’esercizio delle relative funzioni.</a:t>
            </a:r>
          </a:p>
        </p:txBody>
      </p:sp>
      <p:sp>
        <p:nvSpPr>
          <p:cNvPr id="2" name="Segnaposto numero diapositiva 1">
            <a:extLst>
              <a:ext uri="{FF2B5EF4-FFF2-40B4-BE49-F238E27FC236}">
                <a16:creationId xmlns:a16="http://schemas.microsoft.com/office/drawing/2014/main" id="{A18FBD8F-7ACE-ACCC-726B-F5AE59802FFC}"/>
              </a:ext>
            </a:extLst>
          </p:cNvPr>
          <p:cNvSpPr>
            <a:spLocks noGrp="1"/>
          </p:cNvSpPr>
          <p:nvPr>
            <p:ph type="sldNum" sz="quarter" idx="12"/>
          </p:nvPr>
        </p:nvSpPr>
        <p:spPr/>
        <p:txBody>
          <a:bodyPr/>
          <a:lstStyle/>
          <a:p>
            <a:fld id="{AD40A07A-791B-4982-8048-CDE541102367}" type="slidenum">
              <a:rPr lang="it-IT" smtClean="0"/>
              <a:t>5</a:t>
            </a:fld>
            <a:endParaRPr lang="it-IT"/>
          </a:p>
        </p:txBody>
      </p:sp>
    </p:spTree>
    <p:extLst>
      <p:ext uri="{BB962C8B-B14F-4D97-AF65-F5344CB8AC3E}">
        <p14:creationId xmlns:p14="http://schemas.microsoft.com/office/powerpoint/2010/main" val="395487523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9DDDA57F-BC1F-0949-74FA-8E9AAA62AAF1}"/>
              </a:ext>
            </a:extLst>
          </p:cNvPr>
          <p:cNvSpPr>
            <a:spLocks noGrp="1"/>
          </p:cNvSpPr>
          <p:nvPr>
            <p:ph idx="1"/>
          </p:nvPr>
        </p:nvSpPr>
        <p:spPr>
          <a:xfrm>
            <a:off x="759373" y="136526"/>
            <a:ext cx="10515600" cy="5854372"/>
          </a:xfrm>
        </p:spPr>
        <p:txBody>
          <a:bodyPr>
            <a:noAutofit/>
          </a:bodyPr>
          <a:lstStyle/>
          <a:p>
            <a:pPr marL="0" indent="0" algn="just">
              <a:lnSpc>
                <a:spcPct val="107000"/>
              </a:lnSpc>
              <a:spcAft>
                <a:spcPts val="800"/>
              </a:spcAft>
              <a:buNone/>
            </a:pP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it-IT" sz="3200" kern="100" dirty="0">
                <a:solidFill>
                  <a:srgbClr val="FF0000"/>
                </a:solidFill>
                <a:latin typeface="Calibri" panose="020F0502020204030204" pitchFamily="34" charset="0"/>
                <a:ea typeface="Calibri" panose="020F0502020204030204" pitchFamily="34" charset="0"/>
                <a:cs typeface="Times New Roman" panose="02020603050405020304" pitchFamily="18" charset="0"/>
              </a:rPr>
              <a:t>La Piattaforma </a:t>
            </a:r>
            <a:r>
              <a:rPr lang="it-IT" sz="3200" kern="100"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ReGis</a:t>
            </a:r>
            <a:r>
              <a:rPr lang="it-IT" sz="3200" kern="1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p>
          <a:p>
            <a:pPr marL="0" indent="0" algn="just">
              <a:lnSpc>
                <a:spcPct val="107000"/>
              </a:lnSpc>
              <a:spcAft>
                <a:spcPts val="800"/>
              </a:spcAft>
              <a:buNone/>
            </a:pPr>
            <a:r>
              <a:rPr lang="it-IT" sz="24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La difficoltà di utilizzo della piattaforma è la principale criticità segnalata  per:</a:t>
            </a:r>
          </a:p>
          <a:p>
            <a:pPr marL="0" indent="0" algn="just">
              <a:lnSpc>
                <a:spcPct val="107000"/>
              </a:lnSpc>
              <a:spcAft>
                <a:spcPts val="800"/>
              </a:spcAft>
              <a:buNone/>
            </a:pPr>
            <a:r>
              <a:rPr lang="it-IT" sz="24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complessità dello strumento in relazione alle carenze del personale dell’Ente sia quantitativo che qualitativo;</a:t>
            </a:r>
          </a:p>
          <a:p>
            <a:pPr marL="0" indent="0" algn="just">
              <a:lnSpc>
                <a:spcPct val="107000"/>
              </a:lnSpc>
              <a:spcAft>
                <a:spcPts val="800"/>
              </a:spcAft>
              <a:buNone/>
            </a:pPr>
            <a:r>
              <a:rPr lang="it-IT" sz="24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necessità di inserire i dati su una pluralità di piattaforme (SMOG, BDAP, </a:t>
            </a:r>
            <a:r>
              <a:rPr lang="it-IT" sz="2400" kern="100" dirty="0" err="1">
                <a:solidFill>
                  <a:srgbClr val="0070C0"/>
                </a:solidFill>
                <a:latin typeface="Calibri" panose="020F0502020204030204" pitchFamily="34" charset="0"/>
                <a:ea typeface="Calibri" panose="020F0502020204030204" pitchFamily="34" charset="0"/>
                <a:cs typeface="Times New Roman" panose="02020603050405020304" pitchFamily="18" charset="0"/>
              </a:rPr>
              <a:t>ReGis</a:t>
            </a:r>
            <a:r>
              <a:rPr lang="it-IT" sz="24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con la richiesta di compilare format on-line e report da enti diversi, con modalità ed indicazioni diverse;</a:t>
            </a:r>
          </a:p>
          <a:p>
            <a:pPr marL="0" indent="0" algn="just">
              <a:lnSpc>
                <a:spcPct val="107000"/>
              </a:lnSpc>
              <a:spcAft>
                <a:spcPts val="800"/>
              </a:spcAft>
              <a:buNone/>
            </a:pPr>
            <a:r>
              <a:rPr lang="it-IT" sz="24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problematiche specifiche sono state sollevate con riguardo ai progetti non nativi per alcuni dei quali l’alimentazione e l’aggiornamento su </a:t>
            </a:r>
            <a:r>
              <a:rPr lang="it-IT" sz="2400" kern="100" dirty="0" err="1">
                <a:solidFill>
                  <a:srgbClr val="0070C0"/>
                </a:solidFill>
                <a:latin typeface="Calibri" panose="020F0502020204030204" pitchFamily="34" charset="0"/>
                <a:ea typeface="Calibri" panose="020F0502020204030204" pitchFamily="34" charset="0"/>
                <a:cs typeface="Times New Roman" panose="02020603050405020304" pitchFamily="18" charset="0"/>
              </a:rPr>
              <a:t>ReGis</a:t>
            </a:r>
            <a:r>
              <a:rPr lang="it-IT" sz="24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era ancora da effettuare anche per interventi conclusi;</a:t>
            </a:r>
          </a:p>
          <a:p>
            <a:pPr marL="0" indent="0" algn="just">
              <a:lnSpc>
                <a:spcPct val="107000"/>
              </a:lnSpc>
              <a:spcAft>
                <a:spcPts val="800"/>
              </a:spcAft>
              <a:buNone/>
            </a:pPr>
            <a:endParaRPr lang="it-IT" sz="20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 name="Segnaposto numero diapositiva 1">
            <a:extLst>
              <a:ext uri="{FF2B5EF4-FFF2-40B4-BE49-F238E27FC236}">
                <a16:creationId xmlns:a16="http://schemas.microsoft.com/office/drawing/2014/main" id="{227E0D3E-A18F-A7A4-71A9-BF9A96497DF0}"/>
              </a:ext>
            </a:extLst>
          </p:cNvPr>
          <p:cNvSpPr>
            <a:spLocks noGrp="1"/>
          </p:cNvSpPr>
          <p:nvPr>
            <p:ph type="sldNum" sz="quarter" idx="12"/>
          </p:nvPr>
        </p:nvSpPr>
        <p:spPr/>
        <p:txBody>
          <a:bodyPr/>
          <a:lstStyle/>
          <a:p>
            <a:fld id="{AD40A07A-791B-4982-8048-CDE541102367}" type="slidenum">
              <a:rPr lang="it-IT" smtClean="0"/>
              <a:t>50</a:t>
            </a:fld>
            <a:endParaRPr lang="it-IT" dirty="0"/>
          </a:p>
        </p:txBody>
      </p:sp>
    </p:spTree>
    <p:extLst>
      <p:ext uri="{BB962C8B-B14F-4D97-AF65-F5344CB8AC3E}">
        <p14:creationId xmlns:p14="http://schemas.microsoft.com/office/powerpoint/2010/main" val="217127151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9DDDA57F-BC1F-0949-74FA-8E9AAA62AAF1}"/>
              </a:ext>
            </a:extLst>
          </p:cNvPr>
          <p:cNvSpPr>
            <a:spLocks noGrp="1"/>
          </p:cNvSpPr>
          <p:nvPr>
            <p:ph idx="1"/>
          </p:nvPr>
        </p:nvSpPr>
        <p:spPr>
          <a:xfrm>
            <a:off x="759373" y="338959"/>
            <a:ext cx="10515600" cy="5730765"/>
          </a:xfrm>
        </p:spPr>
        <p:txBody>
          <a:bodyPr>
            <a:noAutofit/>
          </a:bodyPr>
          <a:lstStyle/>
          <a:p>
            <a:pPr marL="0" indent="0" algn="just">
              <a:lnSpc>
                <a:spcPct val="107000"/>
              </a:lnSpc>
              <a:spcAft>
                <a:spcPts val="800"/>
              </a:spcAft>
              <a:buNone/>
            </a:pP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it-IT" sz="3200" kern="1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segue</a:t>
            </a:r>
          </a:p>
          <a:p>
            <a:pPr marL="0" indent="0" algn="just">
              <a:lnSpc>
                <a:spcPct val="107000"/>
              </a:lnSpc>
              <a:spcAft>
                <a:spcPts val="800"/>
              </a:spcAft>
              <a:buNone/>
            </a:pPr>
            <a:r>
              <a:rPr lang="it-IT" sz="20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mancanza di linee guida per contabilizzare il contributo aggiuntivo del 10%  attribuito a valere sulle risorse del “ Fondo opere indifferibili” sia per i progetti in essere che per quelli nativi;</a:t>
            </a:r>
          </a:p>
          <a:p>
            <a:pPr marL="0" indent="0" algn="just">
              <a:lnSpc>
                <a:spcPct val="107000"/>
              </a:lnSpc>
              <a:spcAft>
                <a:spcPts val="800"/>
              </a:spcAft>
              <a:buNone/>
            </a:pPr>
            <a:r>
              <a:rPr lang="it-IT" sz="20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alcuni Enti hanno comunicato di aver acquisito tardivamente le credenziali con conseguente mancata alimentazione;</a:t>
            </a:r>
          </a:p>
          <a:p>
            <a:pPr marL="0" indent="0" algn="just">
              <a:lnSpc>
                <a:spcPct val="107000"/>
              </a:lnSpc>
              <a:spcAft>
                <a:spcPts val="800"/>
              </a:spcAft>
              <a:buNone/>
            </a:pPr>
            <a:r>
              <a:rPr lang="it-IT" sz="20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problematiche tecniche  connesse con errori sui dati precaricati nella procedura </a:t>
            </a:r>
            <a:r>
              <a:rPr lang="it-IT" sz="2000" kern="100" dirty="0" err="1">
                <a:solidFill>
                  <a:srgbClr val="0070C0"/>
                </a:solidFill>
                <a:latin typeface="Calibri" panose="020F0502020204030204" pitchFamily="34" charset="0"/>
                <a:ea typeface="Calibri" panose="020F0502020204030204" pitchFamily="34" charset="0"/>
                <a:cs typeface="Times New Roman" panose="02020603050405020304" pitchFamily="18" charset="0"/>
              </a:rPr>
              <a:t>ReGis</a:t>
            </a:r>
            <a:r>
              <a:rPr lang="it-IT" sz="20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dalle strutture centrali;</a:t>
            </a:r>
          </a:p>
          <a:p>
            <a:pPr marL="0" indent="0" algn="just">
              <a:lnSpc>
                <a:spcPct val="107000"/>
              </a:lnSpc>
              <a:spcAft>
                <a:spcPts val="800"/>
              </a:spcAft>
              <a:buNone/>
            </a:pPr>
            <a:r>
              <a:rPr lang="it-IT" sz="20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in alcuni casi errori nell’individuazione del CUP di progetto.</a:t>
            </a:r>
          </a:p>
          <a:p>
            <a:pPr marL="0" indent="0" algn="just">
              <a:lnSpc>
                <a:spcPct val="107000"/>
              </a:lnSpc>
              <a:spcAft>
                <a:spcPts val="800"/>
              </a:spcAft>
              <a:buNone/>
            </a:pPr>
            <a:r>
              <a:rPr lang="it-IT" sz="20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E’ emerso presso diversi Enti che la gestione di </a:t>
            </a:r>
            <a:r>
              <a:rPr lang="it-IT" sz="2000" kern="100" dirty="0" err="1">
                <a:solidFill>
                  <a:srgbClr val="0070C0"/>
                </a:solidFill>
                <a:latin typeface="Calibri" panose="020F0502020204030204" pitchFamily="34" charset="0"/>
                <a:ea typeface="Calibri" panose="020F0502020204030204" pitchFamily="34" charset="0"/>
                <a:cs typeface="Times New Roman" panose="02020603050405020304" pitchFamily="18" charset="0"/>
              </a:rPr>
              <a:t>ReGis</a:t>
            </a:r>
            <a:r>
              <a:rPr lang="it-IT" sz="20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è stata affidata a ditte esterne che hanno il compito di aggiornare i dati. In questo caso non solo vanno ascritti </a:t>
            </a:r>
            <a:r>
              <a:rPr lang="it-IT" sz="2000" kern="100" dirty="0">
                <a:solidFill>
                  <a:srgbClr val="FF0000"/>
                </a:solidFill>
                <a:latin typeface="Calibri" panose="020F0502020204030204" pitchFamily="34" charset="0"/>
                <a:ea typeface="Calibri" panose="020F0502020204030204" pitchFamily="34" charset="0"/>
                <a:cs typeface="Times New Roman" panose="02020603050405020304" pitchFamily="18" charset="0"/>
              </a:rPr>
              <a:t>costi aggiuntivi </a:t>
            </a:r>
            <a:r>
              <a:rPr lang="it-IT" sz="20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ma si è anche prodotta una </a:t>
            </a:r>
            <a:r>
              <a:rPr lang="it-IT" sz="2000" kern="100" dirty="0">
                <a:solidFill>
                  <a:srgbClr val="FF0000"/>
                </a:solidFill>
                <a:latin typeface="Calibri" panose="020F0502020204030204" pitchFamily="34" charset="0"/>
                <a:ea typeface="Calibri" panose="020F0502020204030204" pitchFamily="34" charset="0"/>
                <a:cs typeface="Times New Roman" panose="02020603050405020304" pitchFamily="18" charset="0"/>
              </a:rPr>
              <a:t>lievitazione dei costi </a:t>
            </a:r>
            <a:r>
              <a:rPr lang="it-IT" sz="20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per i servizi offerti dagli operatori informatici.</a:t>
            </a:r>
          </a:p>
          <a:p>
            <a:pPr marL="0" indent="0" algn="just">
              <a:lnSpc>
                <a:spcPct val="107000"/>
              </a:lnSpc>
              <a:spcAft>
                <a:spcPts val="800"/>
              </a:spcAft>
              <a:buNone/>
            </a:pPr>
            <a:endParaRPr lang="it-IT" sz="20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 name="Segnaposto numero diapositiva 1">
            <a:extLst>
              <a:ext uri="{FF2B5EF4-FFF2-40B4-BE49-F238E27FC236}">
                <a16:creationId xmlns:a16="http://schemas.microsoft.com/office/drawing/2014/main" id="{227E0D3E-A18F-A7A4-71A9-BF9A96497DF0}"/>
              </a:ext>
            </a:extLst>
          </p:cNvPr>
          <p:cNvSpPr>
            <a:spLocks noGrp="1"/>
          </p:cNvSpPr>
          <p:nvPr>
            <p:ph type="sldNum" sz="quarter" idx="12"/>
          </p:nvPr>
        </p:nvSpPr>
        <p:spPr/>
        <p:txBody>
          <a:bodyPr/>
          <a:lstStyle/>
          <a:p>
            <a:fld id="{AD40A07A-791B-4982-8048-CDE541102367}" type="slidenum">
              <a:rPr lang="it-IT" smtClean="0"/>
              <a:t>51</a:t>
            </a:fld>
            <a:endParaRPr lang="it-IT" dirty="0"/>
          </a:p>
        </p:txBody>
      </p:sp>
    </p:spTree>
    <p:extLst>
      <p:ext uri="{BB962C8B-B14F-4D97-AF65-F5344CB8AC3E}">
        <p14:creationId xmlns:p14="http://schemas.microsoft.com/office/powerpoint/2010/main" val="23040803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5F3C220-4610-48A5-B238-16A0974E3FBA}"/>
              </a:ext>
            </a:extLst>
          </p:cNvPr>
          <p:cNvSpPr>
            <a:spLocks noGrp="1"/>
          </p:cNvSpPr>
          <p:nvPr>
            <p:ph idx="1"/>
          </p:nvPr>
        </p:nvSpPr>
        <p:spPr>
          <a:xfrm>
            <a:off x="838200" y="740979"/>
            <a:ext cx="10515600" cy="5683469"/>
          </a:xfrm>
        </p:spPr>
        <p:txBody>
          <a:bodyPr>
            <a:normAutofit/>
          </a:bodyPr>
          <a:lstStyle/>
          <a:p>
            <a:pPr marL="0" indent="0" algn="just">
              <a:lnSpc>
                <a:spcPct val="107000"/>
              </a:lnSpc>
              <a:spcAft>
                <a:spcPts val="800"/>
              </a:spcAft>
              <a:buNone/>
            </a:pPr>
            <a:r>
              <a:rPr lang="it-IT" sz="3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E’ un programma radicalmente diverso dalle programmazioni europee connesse con i Fondi Strutturali </a:t>
            </a:r>
          </a:p>
          <a:p>
            <a:pPr algn="just">
              <a:lnSpc>
                <a:spcPct val="107000"/>
              </a:lnSpc>
              <a:spcAft>
                <a:spcPts val="800"/>
              </a:spcAft>
            </a:pPr>
            <a:r>
              <a:rPr lang="it-IT"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sia per le modalità con cui le risorse sono state recuperate dal mercato attraverso l’emissione di titoli e quindi mediante l’assunzione di un debito comune da parte della UE, in linea con il principio di solidarietà di cui all’art. 2 TUE;</a:t>
            </a:r>
          </a:p>
          <a:p>
            <a:pPr algn="just">
              <a:lnSpc>
                <a:spcPct val="107000"/>
              </a:lnSpc>
              <a:spcAft>
                <a:spcPts val="800"/>
              </a:spcAft>
            </a:pPr>
            <a:r>
              <a:rPr lang="it-IT"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sia perché nei relativi Programmi è importante la Performance e non la spesa.</a:t>
            </a:r>
          </a:p>
        </p:txBody>
      </p:sp>
      <p:sp>
        <p:nvSpPr>
          <p:cNvPr id="4" name="Segnaposto numero diapositiva 3">
            <a:extLst>
              <a:ext uri="{FF2B5EF4-FFF2-40B4-BE49-F238E27FC236}">
                <a16:creationId xmlns:a16="http://schemas.microsoft.com/office/drawing/2014/main" id="{72381ACF-166C-7177-AFBD-F289660B67B8}"/>
              </a:ext>
            </a:extLst>
          </p:cNvPr>
          <p:cNvSpPr>
            <a:spLocks noGrp="1"/>
          </p:cNvSpPr>
          <p:nvPr>
            <p:ph type="sldNum" sz="quarter" idx="12"/>
          </p:nvPr>
        </p:nvSpPr>
        <p:spPr/>
        <p:txBody>
          <a:bodyPr/>
          <a:lstStyle/>
          <a:p>
            <a:fld id="{AD40A07A-791B-4982-8048-CDE541102367}" type="slidenum">
              <a:rPr lang="it-IT" smtClean="0"/>
              <a:t>6</a:t>
            </a:fld>
            <a:endParaRPr lang="it-IT"/>
          </a:p>
        </p:txBody>
      </p:sp>
    </p:spTree>
    <p:extLst>
      <p:ext uri="{BB962C8B-B14F-4D97-AF65-F5344CB8AC3E}">
        <p14:creationId xmlns:p14="http://schemas.microsoft.com/office/powerpoint/2010/main" val="884265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5F3C220-4610-48A5-B238-16A0974E3FBA}"/>
              </a:ext>
            </a:extLst>
          </p:cNvPr>
          <p:cNvSpPr>
            <a:spLocks noGrp="1"/>
          </p:cNvSpPr>
          <p:nvPr>
            <p:ph idx="1"/>
          </p:nvPr>
        </p:nvSpPr>
        <p:spPr>
          <a:xfrm>
            <a:off x="838200" y="1749972"/>
            <a:ext cx="10515600" cy="4162098"/>
          </a:xfrm>
        </p:spPr>
        <p:txBody>
          <a:bodyPr>
            <a:normAutofit/>
          </a:bodyPr>
          <a:lstStyle/>
          <a:p>
            <a:pPr marL="0" indent="0" algn="just">
              <a:lnSpc>
                <a:spcPct val="107000"/>
              </a:lnSpc>
              <a:spcAft>
                <a:spcPts val="800"/>
              </a:spcAft>
              <a:buNone/>
            </a:pPr>
            <a:r>
              <a:rPr lang="it-IT" sz="4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Il Piano agisce in un orizzonte temporale che parte dal 2021 e si</a:t>
            </a:r>
            <a:r>
              <a:rPr lang="it-IT" sz="40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a:t>
            </a:r>
            <a:r>
              <a:rPr lang="it-IT" sz="4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conclude</a:t>
            </a:r>
            <a:r>
              <a:rPr lang="it-IT" sz="40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a:t>
            </a:r>
            <a:r>
              <a:rPr lang="it-IT" sz="4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nel 2026.</a:t>
            </a:r>
          </a:p>
        </p:txBody>
      </p:sp>
      <p:sp>
        <p:nvSpPr>
          <p:cNvPr id="4" name="Segnaposto numero diapositiva 3">
            <a:extLst>
              <a:ext uri="{FF2B5EF4-FFF2-40B4-BE49-F238E27FC236}">
                <a16:creationId xmlns:a16="http://schemas.microsoft.com/office/drawing/2014/main" id="{72381ACF-166C-7177-AFBD-F289660B67B8}"/>
              </a:ext>
            </a:extLst>
          </p:cNvPr>
          <p:cNvSpPr>
            <a:spLocks noGrp="1"/>
          </p:cNvSpPr>
          <p:nvPr>
            <p:ph type="sldNum" sz="quarter" idx="12"/>
          </p:nvPr>
        </p:nvSpPr>
        <p:spPr/>
        <p:txBody>
          <a:bodyPr/>
          <a:lstStyle/>
          <a:p>
            <a:fld id="{AD40A07A-791B-4982-8048-CDE541102367}" type="slidenum">
              <a:rPr lang="it-IT" smtClean="0"/>
              <a:t>7</a:t>
            </a:fld>
            <a:endParaRPr lang="it-IT"/>
          </a:p>
        </p:txBody>
      </p:sp>
    </p:spTree>
    <p:extLst>
      <p:ext uri="{BB962C8B-B14F-4D97-AF65-F5344CB8AC3E}">
        <p14:creationId xmlns:p14="http://schemas.microsoft.com/office/powerpoint/2010/main" val="33735899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5F3C220-4610-48A5-B238-16A0974E3FBA}"/>
              </a:ext>
            </a:extLst>
          </p:cNvPr>
          <p:cNvSpPr>
            <a:spLocks noGrp="1"/>
          </p:cNvSpPr>
          <p:nvPr>
            <p:ph idx="1"/>
          </p:nvPr>
        </p:nvSpPr>
        <p:spPr>
          <a:xfrm>
            <a:off x="838200" y="740979"/>
            <a:ext cx="10515600" cy="5683469"/>
          </a:xfrm>
        </p:spPr>
        <p:txBody>
          <a:bodyPr>
            <a:normAutofit fontScale="92500" lnSpcReduction="20000"/>
          </a:bodyPr>
          <a:lstStyle/>
          <a:p>
            <a:pPr marL="0" indent="0" algn="just">
              <a:lnSpc>
                <a:spcPct val="107000"/>
              </a:lnSpc>
              <a:spcAft>
                <a:spcPts val="800"/>
              </a:spcAft>
              <a:buNone/>
            </a:pPr>
            <a:r>
              <a:rPr lang="it-IT" sz="35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Il Piano prevede sei pilastri strategici:</a:t>
            </a:r>
          </a:p>
          <a:p>
            <a:pPr marL="0" indent="0" algn="just">
              <a:lnSpc>
                <a:spcPct val="107000"/>
              </a:lnSpc>
              <a:spcAft>
                <a:spcPts val="800"/>
              </a:spcAft>
              <a:buNone/>
            </a:pPr>
            <a:r>
              <a:rPr lang="it-IT"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 transizione digitale; </a:t>
            </a:r>
          </a:p>
          <a:p>
            <a:pPr marL="0" indent="0" algn="just">
              <a:lnSpc>
                <a:spcPct val="107000"/>
              </a:lnSpc>
              <a:spcAft>
                <a:spcPts val="800"/>
              </a:spcAft>
              <a:buNone/>
            </a:pPr>
            <a:r>
              <a:rPr lang="it-IT"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b) transizione verde;</a:t>
            </a:r>
          </a:p>
          <a:p>
            <a:pPr marL="0" indent="0" algn="just">
              <a:lnSpc>
                <a:spcPct val="107000"/>
              </a:lnSpc>
              <a:spcAft>
                <a:spcPts val="800"/>
              </a:spcAft>
              <a:buNone/>
            </a:pPr>
            <a:r>
              <a:rPr lang="it-IT"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c) infrastrutture per una mobilità sostenibile ed inclusiva; </a:t>
            </a:r>
          </a:p>
          <a:p>
            <a:pPr marL="0" indent="0" algn="just">
              <a:lnSpc>
                <a:spcPct val="107000"/>
              </a:lnSpc>
              <a:spcAft>
                <a:spcPts val="800"/>
              </a:spcAft>
              <a:buNone/>
            </a:pPr>
            <a:r>
              <a:rPr lang="it-IT"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d) istruzione e ricerca  con politiche indirizzate alla prossima generazione, per valorizzare l’istruzione e le competenze dell’infanzia e dei giovani (art. 3 Reg. 2021/241);</a:t>
            </a:r>
          </a:p>
          <a:p>
            <a:pPr marL="0" indent="0" algn="just">
              <a:lnSpc>
                <a:spcPct val="107000"/>
              </a:lnSpc>
              <a:spcAft>
                <a:spcPts val="800"/>
              </a:spcAft>
              <a:buNone/>
            </a:pPr>
            <a:r>
              <a:rPr lang="it-IT"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e) inclusione e coesione;</a:t>
            </a:r>
          </a:p>
          <a:p>
            <a:pPr marL="0" indent="0" algn="just">
              <a:lnSpc>
                <a:spcPct val="107000"/>
              </a:lnSpc>
              <a:spcAft>
                <a:spcPts val="800"/>
              </a:spcAft>
              <a:buNone/>
            </a:pPr>
            <a:r>
              <a:rPr lang="it-IT"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f) salute e resilienza economica, sociale ed istituzionale al fine di rafforzare la capacità di risposta alla crisi.</a:t>
            </a:r>
          </a:p>
        </p:txBody>
      </p:sp>
      <p:sp>
        <p:nvSpPr>
          <p:cNvPr id="4" name="Segnaposto numero diapositiva 3">
            <a:extLst>
              <a:ext uri="{FF2B5EF4-FFF2-40B4-BE49-F238E27FC236}">
                <a16:creationId xmlns:a16="http://schemas.microsoft.com/office/drawing/2014/main" id="{72381ACF-166C-7177-AFBD-F289660B67B8}"/>
              </a:ext>
            </a:extLst>
          </p:cNvPr>
          <p:cNvSpPr>
            <a:spLocks noGrp="1"/>
          </p:cNvSpPr>
          <p:nvPr>
            <p:ph type="sldNum" sz="quarter" idx="12"/>
          </p:nvPr>
        </p:nvSpPr>
        <p:spPr/>
        <p:txBody>
          <a:bodyPr/>
          <a:lstStyle/>
          <a:p>
            <a:fld id="{AD40A07A-791B-4982-8048-CDE541102367}" type="slidenum">
              <a:rPr lang="it-IT" smtClean="0"/>
              <a:t>8</a:t>
            </a:fld>
            <a:endParaRPr lang="it-IT"/>
          </a:p>
        </p:txBody>
      </p:sp>
    </p:spTree>
    <p:extLst>
      <p:ext uri="{BB962C8B-B14F-4D97-AF65-F5344CB8AC3E}">
        <p14:creationId xmlns:p14="http://schemas.microsoft.com/office/powerpoint/2010/main" val="41124681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5F3C220-4610-48A5-B238-16A0974E3FBA}"/>
              </a:ext>
            </a:extLst>
          </p:cNvPr>
          <p:cNvSpPr>
            <a:spLocks noGrp="1"/>
          </p:cNvSpPr>
          <p:nvPr>
            <p:ph idx="1"/>
          </p:nvPr>
        </p:nvSpPr>
        <p:spPr>
          <a:xfrm>
            <a:off x="838200" y="740979"/>
            <a:ext cx="10515600" cy="1281785"/>
          </a:xfrm>
        </p:spPr>
        <p:txBody>
          <a:bodyPr>
            <a:normAutofit fontScale="92500"/>
          </a:bodyPr>
          <a:lstStyle/>
          <a:p>
            <a:pPr marL="0" indent="0" algn="just">
              <a:lnSpc>
                <a:spcPct val="107000"/>
              </a:lnSpc>
              <a:spcAft>
                <a:spcPts val="800"/>
              </a:spcAft>
              <a:buNone/>
            </a:pPr>
            <a:r>
              <a:rPr lang="it-IT" sz="35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Le risorse stanziate per il PNRR sono pari a 191,5 miliardi di euro,(+ 2,9 miliardi </a:t>
            </a:r>
            <a:r>
              <a:rPr lang="it-IT" sz="35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RepowerEU</a:t>
            </a:r>
            <a:r>
              <a:rPr lang="it-IT" sz="35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ripartite in sei missioni:</a:t>
            </a:r>
            <a:endParaRPr lang="it-IT"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egnaposto numero diapositiva 3">
            <a:extLst>
              <a:ext uri="{FF2B5EF4-FFF2-40B4-BE49-F238E27FC236}">
                <a16:creationId xmlns:a16="http://schemas.microsoft.com/office/drawing/2014/main" id="{72381ACF-166C-7177-AFBD-F289660B67B8}"/>
              </a:ext>
            </a:extLst>
          </p:cNvPr>
          <p:cNvSpPr>
            <a:spLocks noGrp="1"/>
          </p:cNvSpPr>
          <p:nvPr>
            <p:ph type="sldNum" sz="quarter" idx="12"/>
          </p:nvPr>
        </p:nvSpPr>
        <p:spPr/>
        <p:txBody>
          <a:bodyPr/>
          <a:lstStyle/>
          <a:p>
            <a:fld id="{AD40A07A-791B-4982-8048-CDE541102367}" type="slidenum">
              <a:rPr lang="it-IT" smtClean="0"/>
              <a:t>9</a:t>
            </a:fld>
            <a:endParaRPr lang="it-IT"/>
          </a:p>
        </p:txBody>
      </p:sp>
      <p:graphicFrame>
        <p:nvGraphicFramePr>
          <p:cNvPr id="5" name="Grafico 4">
            <a:extLst>
              <a:ext uri="{FF2B5EF4-FFF2-40B4-BE49-F238E27FC236}">
                <a16:creationId xmlns:a16="http://schemas.microsoft.com/office/drawing/2014/main" id="{A09E75EC-B151-A770-2877-21209C9AE817}"/>
              </a:ext>
            </a:extLst>
          </p:cNvPr>
          <p:cNvGraphicFramePr>
            <a:graphicFrameLocks/>
          </p:cNvGraphicFramePr>
          <p:nvPr>
            <p:extLst>
              <p:ext uri="{D42A27DB-BD31-4B8C-83A1-F6EECF244321}">
                <p14:modId xmlns:p14="http://schemas.microsoft.com/office/powerpoint/2010/main" val="256634444"/>
              </p:ext>
            </p:extLst>
          </p:nvPr>
        </p:nvGraphicFramePr>
        <p:xfrm>
          <a:off x="5572125" y="2207492"/>
          <a:ext cx="5781675" cy="363287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Tabella 5">
            <a:extLst>
              <a:ext uri="{FF2B5EF4-FFF2-40B4-BE49-F238E27FC236}">
                <a16:creationId xmlns:a16="http://schemas.microsoft.com/office/drawing/2014/main" id="{4918974F-69E4-E551-476A-EE8587023391}"/>
              </a:ext>
            </a:extLst>
          </p:cNvPr>
          <p:cNvGraphicFramePr>
            <a:graphicFrameLocks noGrp="1"/>
          </p:cNvGraphicFramePr>
          <p:nvPr>
            <p:extLst>
              <p:ext uri="{D42A27DB-BD31-4B8C-83A1-F6EECF244321}">
                <p14:modId xmlns:p14="http://schemas.microsoft.com/office/powerpoint/2010/main" val="3977051402"/>
              </p:ext>
            </p:extLst>
          </p:nvPr>
        </p:nvGraphicFramePr>
        <p:xfrm>
          <a:off x="914400" y="2207492"/>
          <a:ext cx="4535055" cy="1312371"/>
        </p:xfrm>
        <a:graphic>
          <a:graphicData uri="http://schemas.openxmlformats.org/drawingml/2006/table">
            <a:tbl>
              <a:tblPr/>
              <a:tblGrid>
                <a:gridCol w="3103418">
                  <a:extLst>
                    <a:ext uri="{9D8B030D-6E8A-4147-A177-3AD203B41FA5}">
                      <a16:colId xmlns:a16="http://schemas.microsoft.com/office/drawing/2014/main" val="1518232223"/>
                    </a:ext>
                  </a:extLst>
                </a:gridCol>
                <a:gridCol w="1431637">
                  <a:extLst>
                    <a:ext uri="{9D8B030D-6E8A-4147-A177-3AD203B41FA5}">
                      <a16:colId xmlns:a16="http://schemas.microsoft.com/office/drawing/2014/main" val="2783188550"/>
                    </a:ext>
                  </a:extLst>
                </a:gridCol>
              </a:tblGrid>
              <a:tr h="249381">
                <a:tc>
                  <a:txBody>
                    <a:bodyPr/>
                    <a:lstStyle/>
                    <a:p>
                      <a:pPr algn="l" fontAlgn="b"/>
                      <a:r>
                        <a:rPr lang="it-IT" sz="1100" b="1" i="0" u="none" strike="noStrike" dirty="0">
                          <a:solidFill>
                            <a:srgbClr val="000000"/>
                          </a:solidFill>
                          <a:effectLst/>
                          <a:latin typeface="Aptos Narrow" panose="020B00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1100" b="1" i="0" u="none" strike="noStrike" dirty="0">
                          <a:solidFill>
                            <a:srgbClr val="000000"/>
                          </a:solidFill>
                          <a:effectLst/>
                          <a:latin typeface="Aptos Narrow" panose="020B0004020202020204" pitchFamily="34" charset="0"/>
                        </a:rPr>
                        <a:t>Importi in miliardi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19826026"/>
                  </a:ext>
                </a:extLst>
              </a:tr>
              <a:tr h="163927">
                <a:tc>
                  <a:txBody>
                    <a:bodyPr/>
                    <a:lstStyle/>
                    <a:p>
                      <a:pPr algn="l" fontAlgn="b"/>
                      <a:r>
                        <a:rPr lang="it-IT" sz="1100" b="1" i="0" u="none" strike="noStrike" dirty="0">
                          <a:solidFill>
                            <a:srgbClr val="000000"/>
                          </a:solidFill>
                          <a:effectLst/>
                          <a:latin typeface="Aptos Narrow" panose="020B0004020202020204" pitchFamily="34" charset="0"/>
                        </a:rPr>
                        <a:t>Digitalizzazione, innovazione, competitività e cultura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it-IT" sz="1100" b="1" i="0" u="none" strike="noStrike" dirty="0">
                          <a:solidFill>
                            <a:srgbClr val="000000"/>
                          </a:solidFill>
                          <a:effectLst/>
                          <a:latin typeface="Aptos Narrow" panose="020B0004020202020204" pitchFamily="34" charset="0"/>
                        </a:rPr>
                        <a:t>40,32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12244664"/>
                  </a:ext>
                </a:extLst>
              </a:tr>
              <a:tr h="163927">
                <a:tc>
                  <a:txBody>
                    <a:bodyPr/>
                    <a:lstStyle/>
                    <a:p>
                      <a:pPr algn="l" fontAlgn="b"/>
                      <a:r>
                        <a:rPr lang="it-IT" sz="1100" b="1" i="0" u="none" strike="noStrike" dirty="0">
                          <a:solidFill>
                            <a:srgbClr val="000000"/>
                          </a:solidFill>
                          <a:effectLst/>
                          <a:latin typeface="Aptos Narrow" panose="020B0004020202020204" pitchFamily="34" charset="0"/>
                        </a:rPr>
                        <a:t>Rivoluzione verde e transizione ecologica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it-IT" sz="1100" b="1" i="0" u="none" strike="noStrike">
                          <a:solidFill>
                            <a:srgbClr val="000000"/>
                          </a:solidFill>
                          <a:effectLst/>
                          <a:latin typeface="Aptos Narrow" panose="020B0004020202020204" pitchFamily="34" charset="0"/>
                        </a:rPr>
                        <a:t>59,47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60809191"/>
                  </a:ext>
                </a:extLst>
              </a:tr>
              <a:tr h="163927">
                <a:tc>
                  <a:txBody>
                    <a:bodyPr/>
                    <a:lstStyle/>
                    <a:p>
                      <a:pPr algn="l" fontAlgn="b"/>
                      <a:r>
                        <a:rPr lang="it-IT" sz="1100" b="1" i="0" u="none" strike="noStrike" dirty="0">
                          <a:solidFill>
                            <a:srgbClr val="000000"/>
                          </a:solidFill>
                          <a:effectLst/>
                          <a:latin typeface="Aptos Narrow" panose="020B0004020202020204" pitchFamily="34" charset="0"/>
                        </a:rPr>
                        <a:t>Infrastrutture per una mobilità sostenibile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it-IT" sz="1100" b="1" i="0" u="none" strike="noStrike">
                          <a:solidFill>
                            <a:srgbClr val="000000"/>
                          </a:solidFill>
                          <a:effectLst/>
                          <a:latin typeface="Aptos Narrow" panose="020B0004020202020204" pitchFamily="34" charset="0"/>
                        </a:rPr>
                        <a:t>25,40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38811253"/>
                  </a:ext>
                </a:extLst>
              </a:tr>
              <a:tr h="163927">
                <a:tc>
                  <a:txBody>
                    <a:bodyPr/>
                    <a:lstStyle/>
                    <a:p>
                      <a:pPr algn="l" fontAlgn="b"/>
                      <a:r>
                        <a:rPr lang="it-IT" sz="1100" b="1" i="0" u="none" strike="noStrike" dirty="0">
                          <a:solidFill>
                            <a:srgbClr val="000000"/>
                          </a:solidFill>
                          <a:effectLst/>
                          <a:latin typeface="Aptos Narrow" panose="020B0004020202020204" pitchFamily="34" charset="0"/>
                        </a:rPr>
                        <a:t>Istruzione e ricerca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it-IT" sz="1100" b="1" i="0" u="none" strike="noStrike" dirty="0">
                          <a:solidFill>
                            <a:srgbClr val="000000"/>
                          </a:solidFill>
                          <a:effectLst/>
                          <a:latin typeface="Aptos Narrow" panose="020B0004020202020204" pitchFamily="34" charset="0"/>
                        </a:rPr>
                        <a:t>30,88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21474255"/>
                  </a:ext>
                </a:extLst>
              </a:tr>
              <a:tr h="163927">
                <a:tc>
                  <a:txBody>
                    <a:bodyPr/>
                    <a:lstStyle/>
                    <a:p>
                      <a:pPr algn="l" fontAlgn="b"/>
                      <a:r>
                        <a:rPr lang="it-IT" sz="1100" b="1" i="0" u="none" strike="noStrike">
                          <a:solidFill>
                            <a:srgbClr val="000000"/>
                          </a:solidFill>
                          <a:effectLst/>
                          <a:latin typeface="Aptos Narrow" panose="020B0004020202020204" pitchFamily="34" charset="0"/>
                        </a:rPr>
                        <a:t>Inclusione e coesione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it-IT" sz="1100" b="1" i="0" u="none" strike="noStrike" dirty="0">
                          <a:solidFill>
                            <a:srgbClr val="000000"/>
                          </a:solidFill>
                          <a:effectLst/>
                          <a:latin typeface="Aptos Narrow" panose="020B0004020202020204" pitchFamily="34" charset="0"/>
                        </a:rPr>
                        <a:t>19,81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94945015"/>
                  </a:ext>
                </a:extLst>
              </a:tr>
              <a:tr h="163927">
                <a:tc>
                  <a:txBody>
                    <a:bodyPr/>
                    <a:lstStyle/>
                    <a:p>
                      <a:pPr algn="l" fontAlgn="b"/>
                      <a:r>
                        <a:rPr lang="it-IT" sz="1100" b="1" i="0" u="none" strike="noStrike">
                          <a:solidFill>
                            <a:srgbClr val="000000"/>
                          </a:solidFill>
                          <a:effectLst/>
                          <a:latin typeface="Aptos Narrow" panose="020B0004020202020204" pitchFamily="34" charset="0"/>
                        </a:rPr>
                        <a:t>Salute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it-IT" sz="1100" b="1" i="0" u="none" strike="noStrike" dirty="0">
                          <a:solidFill>
                            <a:srgbClr val="000000"/>
                          </a:solidFill>
                          <a:effectLst/>
                          <a:latin typeface="Aptos Narrow" panose="020B0004020202020204" pitchFamily="34" charset="0"/>
                        </a:rPr>
                        <a:t>15,63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66485361"/>
                  </a:ext>
                </a:extLst>
              </a:tr>
            </a:tbl>
          </a:graphicData>
        </a:graphic>
      </p:graphicFrame>
    </p:spTree>
    <p:extLst>
      <p:ext uri="{BB962C8B-B14F-4D97-AF65-F5344CB8AC3E}">
        <p14:creationId xmlns:p14="http://schemas.microsoft.com/office/powerpoint/2010/main" val="3154909286"/>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2839</TotalTime>
  <Words>4361</Words>
  <Application>Microsoft Office PowerPoint</Application>
  <PresentationFormat>Widescreen</PresentationFormat>
  <Paragraphs>373</Paragraphs>
  <Slides>51</Slides>
  <Notes>2</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51</vt:i4>
      </vt:variant>
    </vt:vector>
  </HeadingPairs>
  <TitlesOfParts>
    <vt:vector size="57" baseType="lpstr">
      <vt:lpstr>Aptos</vt:lpstr>
      <vt:lpstr>Aptos Narrow</vt:lpstr>
      <vt:lpstr>Arial</vt:lpstr>
      <vt:lpstr>Calibri</vt:lpstr>
      <vt:lpstr>Calibri Light</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LUIGI RUFO</dc:creator>
  <cp:lastModifiedBy>Giorgio Giuseppe Sobrino</cp:lastModifiedBy>
  <cp:revision>106</cp:revision>
  <cp:lastPrinted>2022-12-14T12:13:05Z</cp:lastPrinted>
  <dcterms:created xsi:type="dcterms:W3CDTF">2021-07-02T07:31:47Z</dcterms:created>
  <dcterms:modified xsi:type="dcterms:W3CDTF">2024-03-22T09:51:48Z</dcterms:modified>
</cp:coreProperties>
</file>