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84" r:id="rId3"/>
    <p:sldId id="342" r:id="rId4"/>
    <p:sldId id="343" r:id="rId5"/>
    <p:sldId id="341" r:id="rId6"/>
    <p:sldId id="258" r:id="rId7"/>
    <p:sldId id="310" r:id="rId8"/>
    <p:sldId id="311" r:id="rId9"/>
    <p:sldId id="344" r:id="rId10"/>
    <p:sldId id="312" r:id="rId11"/>
    <p:sldId id="301" r:id="rId12"/>
    <p:sldId id="313" r:id="rId13"/>
    <p:sldId id="314" r:id="rId14"/>
    <p:sldId id="315" r:id="rId15"/>
    <p:sldId id="316" r:id="rId16"/>
    <p:sldId id="347" r:id="rId17"/>
    <p:sldId id="346" r:id="rId18"/>
    <p:sldId id="354" r:id="rId19"/>
    <p:sldId id="349" r:id="rId20"/>
    <p:sldId id="350" r:id="rId21"/>
    <p:sldId id="351" r:id="rId22"/>
    <p:sldId id="348" r:id="rId23"/>
    <p:sldId id="357" r:id="rId24"/>
    <p:sldId id="352" r:id="rId25"/>
    <p:sldId id="317" r:id="rId26"/>
    <p:sldId id="318" r:id="rId27"/>
    <p:sldId id="353" r:id="rId28"/>
    <p:sldId id="319" r:id="rId29"/>
    <p:sldId id="320" r:id="rId30"/>
    <p:sldId id="321" r:id="rId31"/>
    <p:sldId id="322" r:id="rId32"/>
    <p:sldId id="328" r:id="rId33"/>
    <p:sldId id="326" r:id="rId34"/>
    <p:sldId id="325" r:id="rId35"/>
    <p:sldId id="324" r:id="rId36"/>
    <p:sldId id="327" r:id="rId37"/>
    <p:sldId id="329" r:id="rId38"/>
    <p:sldId id="355" r:id="rId39"/>
    <p:sldId id="356" r:id="rId40"/>
    <p:sldId id="358" r:id="rId41"/>
    <p:sldId id="330" r:id="rId42"/>
    <p:sldId id="331" r:id="rId43"/>
    <p:sldId id="332" r:id="rId44"/>
    <p:sldId id="333" r:id="rId45"/>
    <p:sldId id="334" r:id="rId46"/>
    <p:sldId id="335" r:id="rId47"/>
    <p:sldId id="336" r:id="rId48"/>
    <p:sldId id="337" r:id="rId49"/>
    <p:sldId id="338" r:id="rId50"/>
    <p:sldId id="339" r:id="rId51"/>
    <p:sldId id="340" r:id="rId52"/>
  </p:sldIdLst>
  <p:sldSz cx="12192000" cy="6858000"/>
  <p:notesSz cx="6724650" cy="97742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26" autoAdjust="0"/>
  </p:normalViewPr>
  <p:slideViewPr>
    <p:cSldViewPr snapToGrid="0">
      <p:cViewPr varScale="1">
        <p:scale>
          <a:sx n="108" d="100"/>
          <a:sy n="108" d="100"/>
        </p:scale>
        <p:origin x="714"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lito Maria Teresa" userId="db845a31-b68d-4eea-82c0-b1d5be434f89" providerId="ADAL" clId="{5BD85E7B-93E7-49D1-B3A4-0C409C688208}"/>
    <pc:docChg chg="custSel modSld">
      <pc:chgData name="Polito Maria Teresa" userId="db845a31-b68d-4eea-82c0-b1d5be434f89" providerId="ADAL" clId="{5BD85E7B-93E7-49D1-B3A4-0C409C688208}" dt="2024-02-11T17:39:16.592" v="247" actId="20577"/>
      <pc:docMkLst>
        <pc:docMk/>
      </pc:docMkLst>
      <pc:sldChg chg="modSp mod">
        <pc:chgData name="Polito Maria Teresa" userId="db845a31-b68d-4eea-82c0-b1d5be434f89" providerId="ADAL" clId="{5BD85E7B-93E7-49D1-B3A4-0C409C688208}" dt="2024-02-11T17:13:54.783" v="242" actId="20577"/>
        <pc:sldMkLst>
          <pc:docMk/>
          <pc:sldMk cId="2579584332" sldId="322"/>
        </pc:sldMkLst>
        <pc:spChg chg="mod">
          <ac:chgData name="Polito Maria Teresa" userId="db845a31-b68d-4eea-82c0-b1d5be434f89" providerId="ADAL" clId="{5BD85E7B-93E7-49D1-B3A4-0C409C688208}" dt="2024-02-11T17:13:54.783" v="242" actId="20577"/>
          <ac:spMkLst>
            <pc:docMk/>
            <pc:sldMk cId="2579584332" sldId="322"/>
            <ac:spMk id="4" creationId="{9DDDA57F-BC1F-0949-74FA-8E9AAA62AAF1}"/>
          </ac:spMkLst>
        </pc:spChg>
      </pc:sldChg>
      <pc:sldChg chg="modSp mod">
        <pc:chgData name="Polito Maria Teresa" userId="db845a31-b68d-4eea-82c0-b1d5be434f89" providerId="ADAL" clId="{5BD85E7B-93E7-49D1-B3A4-0C409C688208}" dt="2024-02-11T17:11:10.460" v="240" actId="20577"/>
        <pc:sldMkLst>
          <pc:docMk/>
          <pc:sldMk cId="821057343" sldId="325"/>
        </pc:sldMkLst>
        <pc:spChg chg="mod">
          <ac:chgData name="Polito Maria Teresa" userId="db845a31-b68d-4eea-82c0-b1d5be434f89" providerId="ADAL" clId="{5BD85E7B-93E7-49D1-B3A4-0C409C688208}" dt="2024-02-11T17:11:10.460" v="240" actId="20577"/>
          <ac:spMkLst>
            <pc:docMk/>
            <pc:sldMk cId="821057343" sldId="325"/>
            <ac:spMk id="4" creationId="{9DDDA57F-BC1F-0949-74FA-8E9AAA62AAF1}"/>
          </ac:spMkLst>
        </pc:spChg>
      </pc:sldChg>
      <pc:sldChg chg="modSp mod">
        <pc:chgData name="Polito Maria Teresa" userId="db845a31-b68d-4eea-82c0-b1d5be434f89" providerId="ADAL" clId="{5BD85E7B-93E7-49D1-B3A4-0C409C688208}" dt="2024-02-11T17:37:09.092" v="244" actId="20577"/>
        <pc:sldMkLst>
          <pc:docMk/>
          <pc:sldMk cId="956732088" sldId="333"/>
        </pc:sldMkLst>
        <pc:spChg chg="mod">
          <ac:chgData name="Polito Maria Teresa" userId="db845a31-b68d-4eea-82c0-b1d5be434f89" providerId="ADAL" clId="{5BD85E7B-93E7-49D1-B3A4-0C409C688208}" dt="2024-02-11T17:37:09.092" v="244" actId="20577"/>
          <ac:spMkLst>
            <pc:docMk/>
            <pc:sldMk cId="956732088" sldId="333"/>
            <ac:spMk id="4" creationId="{9DDDA57F-BC1F-0949-74FA-8E9AAA62AAF1}"/>
          </ac:spMkLst>
        </pc:spChg>
      </pc:sldChg>
      <pc:sldChg chg="addSp delSp modSp mod">
        <pc:chgData name="Polito Maria Teresa" userId="db845a31-b68d-4eea-82c0-b1d5be434f89" providerId="ADAL" clId="{5BD85E7B-93E7-49D1-B3A4-0C409C688208}" dt="2024-02-11T17:39:16.592" v="247" actId="20577"/>
        <pc:sldMkLst>
          <pc:docMk/>
          <pc:sldMk cId="905709777" sldId="334"/>
        </pc:sldMkLst>
        <pc:spChg chg="del mod">
          <ac:chgData name="Polito Maria Teresa" userId="db845a31-b68d-4eea-82c0-b1d5be434f89" providerId="ADAL" clId="{5BD85E7B-93E7-49D1-B3A4-0C409C688208}" dt="2024-02-08T15:08:17.604" v="54" actId="478"/>
          <ac:spMkLst>
            <pc:docMk/>
            <pc:sldMk cId="905709777" sldId="334"/>
            <ac:spMk id="4" creationId="{9DDDA57F-BC1F-0949-74FA-8E9AAA62AAF1}"/>
          </ac:spMkLst>
        </pc:spChg>
        <pc:spChg chg="add mod">
          <ac:chgData name="Polito Maria Teresa" userId="db845a31-b68d-4eea-82c0-b1d5be434f89" providerId="ADAL" clId="{5BD85E7B-93E7-49D1-B3A4-0C409C688208}" dt="2024-02-11T17:39:16.592" v="247" actId="20577"/>
          <ac:spMkLst>
            <pc:docMk/>
            <pc:sldMk cId="905709777" sldId="334"/>
            <ac:spMk id="5" creationId="{23BC1E2C-FBF8-4DE0-4F88-136C2E66C0F9}"/>
          </ac:spMkLst>
        </pc:spChg>
      </pc:sldChg>
      <pc:sldChg chg="modSp mod">
        <pc:chgData name="Polito Maria Teresa" userId="db845a31-b68d-4eea-82c0-b1d5be434f89" providerId="ADAL" clId="{5BD85E7B-93E7-49D1-B3A4-0C409C688208}" dt="2024-02-09T12:02:20.927" v="110" actId="20577"/>
        <pc:sldMkLst>
          <pc:docMk/>
          <pc:sldMk cId="2854394530" sldId="342"/>
        </pc:sldMkLst>
        <pc:spChg chg="mod">
          <ac:chgData name="Polito Maria Teresa" userId="db845a31-b68d-4eea-82c0-b1d5be434f89" providerId="ADAL" clId="{5BD85E7B-93E7-49D1-B3A4-0C409C688208}" dt="2024-02-09T12:02:20.927" v="110" actId="20577"/>
          <ac:spMkLst>
            <pc:docMk/>
            <pc:sldMk cId="2854394530" sldId="342"/>
            <ac:spMk id="5" creationId="{B6EDB1FC-DACF-D915-E10A-0A235AA71CEB}"/>
          </ac:spMkLst>
        </pc:spChg>
      </pc:sldChg>
      <pc:sldChg chg="modSp mod">
        <pc:chgData name="Polito Maria Teresa" userId="db845a31-b68d-4eea-82c0-b1d5be434f89" providerId="ADAL" clId="{5BD85E7B-93E7-49D1-B3A4-0C409C688208}" dt="2024-02-09T14:44:36.773" v="143" actId="6549"/>
        <pc:sldMkLst>
          <pc:docMk/>
          <pc:sldMk cId="3154909286" sldId="344"/>
        </pc:sldMkLst>
        <pc:spChg chg="mod">
          <ac:chgData name="Polito Maria Teresa" userId="db845a31-b68d-4eea-82c0-b1d5be434f89" providerId="ADAL" clId="{5BD85E7B-93E7-49D1-B3A4-0C409C688208}" dt="2024-02-09T14:44:36.773" v="143" actId="6549"/>
          <ac:spMkLst>
            <pc:docMk/>
            <pc:sldMk cId="3154909286" sldId="344"/>
            <ac:spMk id="3" creationId="{D5F3C220-4610-48A5-B238-16A0974E3FBA}"/>
          </ac:spMkLst>
        </pc:spChg>
      </pc:sldChg>
      <pc:sldChg chg="modSp mod">
        <pc:chgData name="Polito Maria Teresa" userId="db845a31-b68d-4eea-82c0-b1d5be434f89" providerId="ADAL" clId="{5BD85E7B-93E7-49D1-B3A4-0C409C688208}" dt="2024-02-09T14:47:50.821" v="160" actId="20577"/>
        <pc:sldMkLst>
          <pc:docMk/>
          <pc:sldMk cId="723057482" sldId="350"/>
        </pc:sldMkLst>
        <pc:spChg chg="mod">
          <ac:chgData name="Polito Maria Teresa" userId="db845a31-b68d-4eea-82c0-b1d5be434f89" providerId="ADAL" clId="{5BD85E7B-93E7-49D1-B3A4-0C409C688208}" dt="2024-02-09T14:47:50.821" v="160" actId="20577"/>
          <ac:spMkLst>
            <pc:docMk/>
            <pc:sldMk cId="723057482" sldId="350"/>
            <ac:spMk id="4" creationId="{9DDDA57F-BC1F-0949-74FA-8E9AAA62AAF1}"/>
          </ac:spMkLst>
        </pc:spChg>
      </pc:sldChg>
      <pc:sldChg chg="modSp mod">
        <pc:chgData name="Polito Maria Teresa" userId="db845a31-b68d-4eea-82c0-b1d5be434f89" providerId="ADAL" clId="{5BD85E7B-93E7-49D1-B3A4-0C409C688208}" dt="2024-02-11T16:56:07.388" v="163" actId="20577"/>
        <pc:sldMkLst>
          <pc:docMk/>
          <pc:sldMk cId="530619432" sldId="353"/>
        </pc:sldMkLst>
        <pc:spChg chg="mod">
          <ac:chgData name="Polito Maria Teresa" userId="db845a31-b68d-4eea-82c0-b1d5be434f89" providerId="ADAL" clId="{5BD85E7B-93E7-49D1-B3A4-0C409C688208}" dt="2024-02-11T16:56:07.388" v="163" actId="20577"/>
          <ac:spMkLst>
            <pc:docMk/>
            <pc:sldMk cId="530619432" sldId="353"/>
            <ac:spMk id="4" creationId="{9DDDA57F-BC1F-0949-74FA-8E9AAA62AAF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t>
            </a:r>
            <a:r>
              <a:rPr lang="en-US" baseline="0"/>
              <a:t> Risorse stanziate</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it-IT"/>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Foglio1!$C$1</c:f>
              <c:strCache>
                <c:ptCount val="1"/>
                <c:pt idx="0">
                  <c:v>Importi in miliardi</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A0A-4BBC-9D08-C0730FFFCD7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A0A-4BBC-9D08-C0730FFFCD7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2A0A-4BBC-9D08-C0730FFFCD7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2A0A-4BBC-9D08-C0730FFFCD7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2A0A-4BBC-9D08-C0730FFFCD7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2A0A-4BBC-9D08-C0730FFFCD7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it-IT"/>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Foglio1!$B$2:$B$7</c:f>
              <c:strCache>
                <c:ptCount val="6"/>
                <c:pt idx="0">
                  <c:v>Digitalizzazione, innovazione, competitività e cultura </c:v>
                </c:pt>
                <c:pt idx="1">
                  <c:v>Rivoluzione verde e transizione ecologica</c:v>
                </c:pt>
                <c:pt idx="2">
                  <c:v>Infrastrutture per una mobilità sostenibile </c:v>
                </c:pt>
                <c:pt idx="3">
                  <c:v>Istruzione e ricerca</c:v>
                </c:pt>
                <c:pt idx="4">
                  <c:v>Inclusione e coesione</c:v>
                </c:pt>
                <c:pt idx="5">
                  <c:v>Salute </c:v>
                </c:pt>
              </c:strCache>
            </c:strRef>
          </c:cat>
          <c:val>
            <c:numRef>
              <c:f>Foglio1!$C$2:$C$7</c:f>
              <c:numCache>
                <c:formatCode>#,##0.00</c:formatCode>
                <c:ptCount val="6"/>
                <c:pt idx="0">
                  <c:v>40.32</c:v>
                </c:pt>
                <c:pt idx="1">
                  <c:v>59.47</c:v>
                </c:pt>
                <c:pt idx="2">
                  <c:v>25.4</c:v>
                </c:pt>
                <c:pt idx="3">
                  <c:v>30.88</c:v>
                </c:pt>
                <c:pt idx="4">
                  <c:v>19.809999999999999</c:v>
                </c:pt>
                <c:pt idx="5">
                  <c:v>15.63</c:v>
                </c:pt>
              </c:numCache>
            </c:numRef>
          </c:val>
          <c:extLst>
            <c:ext xmlns:c16="http://schemas.microsoft.com/office/drawing/2014/chart" uri="{C3380CC4-5D6E-409C-BE32-E72D297353CC}">
              <c16:uniqueId val="{0000000C-2A0A-4BBC-9D08-C0730FFFCD73}"/>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650" cy="49053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08413" y="0"/>
            <a:ext cx="2914650" cy="490538"/>
          </a:xfrm>
          <a:prstGeom prst="rect">
            <a:avLst/>
          </a:prstGeom>
        </p:spPr>
        <p:txBody>
          <a:bodyPr vert="horz" lIns="91440" tIns="45720" rIns="91440" bIns="45720" rtlCol="0"/>
          <a:lstStyle>
            <a:lvl1pPr algn="r">
              <a:defRPr sz="1200"/>
            </a:lvl1pPr>
          </a:lstStyle>
          <a:p>
            <a:fld id="{D64D3BA4-7915-4DD7-8D70-91755A0EA7C9}" type="datetimeFigureOut">
              <a:rPr lang="it-IT" smtClean="0"/>
              <a:t>22/03/2024</a:t>
            </a:fld>
            <a:endParaRPr lang="it-IT"/>
          </a:p>
        </p:txBody>
      </p:sp>
      <p:sp>
        <p:nvSpPr>
          <p:cNvPr id="4" name="Segnaposto immagine diapositiva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100" y="4703763"/>
            <a:ext cx="5378450" cy="38481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283700"/>
            <a:ext cx="2914650" cy="49053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08413" y="9283700"/>
            <a:ext cx="2914650" cy="490538"/>
          </a:xfrm>
          <a:prstGeom prst="rect">
            <a:avLst/>
          </a:prstGeom>
        </p:spPr>
        <p:txBody>
          <a:bodyPr vert="horz" lIns="91440" tIns="45720" rIns="91440" bIns="45720" rtlCol="0" anchor="b"/>
          <a:lstStyle>
            <a:lvl1pPr algn="r">
              <a:defRPr sz="1200"/>
            </a:lvl1pPr>
          </a:lstStyle>
          <a:p>
            <a:fld id="{13C257FA-C99D-4E4C-8BF8-57055A174D24}" type="slidenum">
              <a:rPr lang="it-IT" smtClean="0"/>
              <a:t>‹N›</a:t>
            </a:fld>
            <a:endParaRPr lang="it-IT"/>
          </a:p>
        </p:txBody>
      </p:sp>
    </p:spTree>
    <p:extLst>
      <p:ext uri="{BB962C8B-B14F-4D97-AF65-F5344CB8AC3E}">
        <p14:creationId xmlns:p14="http://schemas.microsoft.com/office/powerpoint/2010/main" val="2351820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3C257FA-C99D-4E4C-8BF8-57055A174D24}" type="slidenum">
              <a:rPr lang="it-IT" smtClean="0"/>
              <a:t>1</a:t>
            </a:fld>
            <a:endParaRPr lang="it-IT"/>
          </a:p>
        </p:txBody>
      </p:sp>
    </p:spTree>
    <p:extLst>
      <p:ext uri="{BB962C8B-B14F-4D97-AF65-F5344CB8AC3E}">
        <p14:creationId xmlns:p14="http://schemas.microsoft.com/office/powerpoint/2010/main" val="2771397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3C257FA-C99D-4E4C-8BF8-57055A174D24}" type="slidenum">
              <a:rPr lang="it-IT" smtClean="0"/>
              <a:t>45</a:t>
            </a:fld>
            <a:endParaRPr lang="it-IT"/>
          </a:p>
        </p:txBody>
      </p:sp>
    </p:spTree>
    <p:extLst>
      <p:ext uri="{BB962C8B-B14F-4D97-AF65-F5344CB8AC3E}">
        <p14:creationId xmlns:p14="http://schemas.microsoft.com/office/powerpoint/2010/main" val="270003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F37067-B255-4BEB-9EE4-4D468326887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803A186-AA54-405E-8D06-20CB0A309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56436AE-D10C-4AC7-8CA3-4100B8FFAE43}"/>
              </a:ext>
            </a:extLst>
          </p:cNvPr>
          <p:cNvSpPr>
            <a:spLocks noGrp="1"/>
          </p:cNvSpPr>
          <p:nvPr>
            <p:ph type="dt" sz="half" idx="10"/>
          </p:nvPr>
        </p:nvSpPr>
        <p:spPr/>
        <p:txBody>
          <a:bodyPr/>
          <a:lstStyle/>
          <a:p>
            <a:fld id="{39FEBEC7-96DD-4251-96B5-104DF10991B0}" type="datetime1">
              <a:rPr lang="it-IT" smtClean="0"/>
              <a:t>22/03/2024</a:t>
            </a:fld>
            <a:endParaRPr lang="it-IT"/>
          </a:p>
        </p:txBody>
      </p:sp>
      <p:sp>
        <p:nvSpPr>
          <p:cNvPr id="5" name="Segnaposto piè di pagina 4">
            <a:extLst>
              <a:ext uri="{FF2B5EF4-FFF2-40B4-BE49-F238E27FC236}">
                <a16:creationId xmlns:a16="http://schemas.microsoft.com/office/drawing/2014/main" id="{11AAE20F-D921-47F2-8FA3-36ED025120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D2A36A1-219E-4A39-8F6A-8046A4EB4EE8}"/>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207612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4B2536-005B-4A4E-B2C2-83D5FFF78F3F}"/>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3DBFCE-2176-4AB0-9845-1A1A01F59D5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F764A6-B08F-429B-A650-AF4A581F0F8B}"/>
              </a:ext>
            </a:extLst>
          </p:cNvPr>
          <p:cNvSpPr>
            <a:spLocks noGrp="1"/>
          </p:cNvSpPr>
          <p:nvPr>
            <p:ph type="dt" sz="half" idx="10"/>
          </p:nvPr>
        </p:nvSpPr>
        <p:spPr/>
        <p:txBody>
          <a:bodyPr/>
          <a:lstStyle/>
          <a:p>
            <a:fld id="{2370A3FE-12BA-408C-8FCD-6B225E477514}" type="datetime1">
              <a:rPr lang="it-IT" smtClean="0"/>
              <a:t>22/03/2024</a:t>
            </a:fld>
            <a:endParaRPr lang="it-IT"/>
          </a:p>
        </p:txBody>
      </p:sp>
      <p:sp>
        <p:nvSpPr>
          <p:cNvPr id="5" name="Segnaposto piè di pagina 4">
            <a:extLst>
              <a:ext uri="{FF2B5EF4-FFF2-40B4-BE49-F238E27FC236}">
                <a16:creationId xmlns:a16="http://schemas.microsoft.com/office/drawing/2014/main" id="{273BCBA2-FBCB-434A-AED0-234627EB44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74D2F80-6E85-49AE-84AF-EF64F8627EE1}"/>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70472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607E52E-2D90-4845-BB7C-3E0AF1B31099}"/>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2F5E6EE-DC9A-47D6-93CC-0ECD83E347A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D806784-A427-441F-9016-21F3BAF0EEEA}"/>
              </a:ext>
            </a:extLst>
          </p:cNvPr>
          <p:cNvSpPr>
            <a:spLocks noGrp="1"/>
          </p:cNvSpPr>
          <p:nvPr>
            <p:ph type="dt" sz="half" idx="10"/>
          </p:nvPr>
        </p:nvSpPr>
        <p:spPr/>
        <p:txBody>
          <a:bodyPr/>
          <a:lstStyle/>
          <a:p>
            <a:fld id="{FC42830C-FE60-4240-803F-767809BC7413}" type="datetime1">
              <a:rPr lang="it-IT" smtClean="0"/>
              <a:t>22/03/2024</a:t>
            </a:fld>
            <a:endParaRPr lang="it-IT"/>
          </a:p>
        </p:txBody>
      </p:sp>
      <p:sp>
        <p:nvSpPr>
          <p:cNvPr id="5" name="Segnaposto piè di pagina 4">
            <a:extLst>
              <a:ext uri="{FF2B5EF4-FFF2-40B4-BE49-F238E27FC236}">
                <a16:creationId xmlns:a16="http://schemas.microsoft.com/office/drawing/2014/main" id="{8F336AA7-ACB8-4358-ACDE-56A5658872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0E88E1-5FC0-439C-8D94-7EBAF27CE8FF}"/>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416704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71F1F3-92E4-40F8-8606-C08BFAD6830D}"/>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F7A7222-07AD-4495-AFBC-497EC3114F6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613E1F-B916-40DF-B47A-344B55A60972}"/>
              </a:ext>
            </a:extLst>
          </p:cNvPr>
          <p:cNvSpPr>
            <a:spLocks noGrp="1"/>
          </p:cNvSpPr>
          <p:nvPr>
            <p:ph type="dt" sz="half" idx="10"/>
          </p:nvPr>
        </p:nvSpPr>
        <p:spPr/>
        <p:txBody>
          <a:bodyPr/>
          <a:lstStyle/>
          <a:p>
            <a:fld id="{FB40F135-F714-412D-BA06-6558A318E218}" type="datetime1">
              <a:rPr lang="it-IT" smtClean="0"/>
              <a:t>22/03/2024</a:t>
            </a:fld>
            <a:endParaRPr lang="it-IT"/>
          </a:p>
        </p:txBody>
      </p:sp>
      <p:sp>
        <p:nvSpPr>
          <p:cNvPr id="5" name="Segnaposto piè di pagina 4">
            <a:extLst>
              <a:ext uri="{FF2B5EF4-FFF2-40B4-BE49-F238E27FC236}">
                <a16:creationId xmlns:a16="http://schemas.microsoft.com/office/drawing/2014/main" id="{1B69AA5C-EB73-49D2-96B9-CB9186C98D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B06AE66-5E05-4DA4-9A2A-FFD6C3EBAE29}"/>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157639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16C2D1-9F6D-44E4-AD9B-3A01FB5F5E3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C8A00E0-E901-4EA9-A959-0A991585A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AB7F205-A146-4C3D-AE79-A4F71D1FBE8D}"/>
              </a:ext>
            </a:extLst>
          </p:cNvPr>
          <p:cNvSpPr>
            <a:spLocks noGrp="1"/>
          </p:cNvSpPr>
          <p:nvPr>
            <p:ph type="dt" sz="half" idx="10"/>
          </p:nvPr>
        </p:nvSpPr>
        <p:spPr/>
        <p:txBody>
          <a:bodyPr/>
          <a:lstStyle/>
          <a:p>
            <a:fld id="{A1307A0A-4C74-48FF-AE6A-C7F4F3FA92F4}" type="datetime1">
              <a:rPr lang="it-IT" smtClean="0"/>
              <a:t>22/03/2024</a:t>
            </a:fld>
            <a:endParaRPr lang="it-IT"/>
          </a:p>
        </p:txBody>
      </p:sp>
      <p:sp>
        <p:nvSpPr>
          <p:cNvPr id="5" name="Segnaposto piè di pagina 4">
            <a:extLst>
              <a:ext uri="{FF2B5EF4-FFF2-40B4-BE49-F238E27FC236}">
                <a16:creationId xmlns:a16="http://schemas.microsoft.com/office/drawing/2014/main" id="{EDA6CE3F-A880-4CB5-BF55-7F61868840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581DBF-2B26-41D0-A1AF-AD7D9A0EE7C9}"/>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3922321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8A896D-FD21-4D59-9387-E9776378D7CA}"/>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123B81E-3361-4532-8D15-C533ECF07F7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EC1881A-2FAF-498F-BF7A-4BB916EDB5C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31B057D-A4CD-4405-9886-1567D797FFF8}"/>
              </a:ext>
            </a:extLst>
          </p:cNvPr>
          <p:cNvSpPr>
            <a:spLocks noGrp="1"/>
          </p:cNvSpPr>
          <p:nvPr>
            <p:ph type="dt" sz="half" idx="10"/>
          </p:nvPr>
        </p:nvSpPr>
        <p:spPr/>
        <p:txBody>
          <a:bodyPr/>
          <a:lstStyle/>
          <a:p>
            <a:fld id="{CFF77E81-3894-4C00-8B63-7118C8289460}" type="datetime1">
              <a:rPr lang="it-IT" smtClean="0"/>
              <a:t>22/03/2024</a:t>
            </a:fld>
            <a:endParaRPr lang="it-IT"/>
          </a:p>
        </p:txBody>
      </p:sp>
      <p:sp>
        <p:nvSpPr>
          <p:cNvPr id="6" name="Segnaposto piè di pagina 5">
            <a:extLst>
              <a:ext uri="{FF2B5EF4-FFF2-40B4-BE49-F238E27FC236}">
                <a16:creationId xmlns:a16="http://schemas.microsoft.com/office/drawing/2014/main" id="{BB46E239-34EB-4885-95F7-80E463EBD00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41FD2B9-3B56-4945-91C3-14B114C0F667}"/>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384527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0DE2DE-4387-4099-A3C0-1BDB2698A257}"/>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54DF19B-C5BC-4D58-ACB2-BC20CA51E3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09256CF-D04E-44AE-B5A1-2972F01D2C1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122783E-BDA8-49B6-BF8D-080AB03577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D080554-4590-4E5F-974B-8AE647E80A5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DB742A9-7AF8-4023-A2E6-FEB7D2393399}"/>
              </a:ext>
            </a:extLst>
          </p:cNvPr>
          <p:cNvSpPr>
            <a:spLocks noGrp="1"/>
          </p:cNvSpPr>
          <p:nvPr>
            <p:ph type="dt" sz="half" idx="10"/>
          </p:nvPr>
        </p:nvSpPr>
        <p:spPr/>
        <p:txBody>
          <a:bodyPr/>
          <a:lstStyle/>
          <a:p>
            <a:fld id="{730BA047-3300-47D9-AA6E-F6C5F29FDC34}" type="datetime1">
              <a:rPr lang="it-IT" smtClean="0"/>
              <a:t>22/03/2024</a:t>
            </a:fld>
            <a:endParaRPr lang="it-IT"/>
          </a:p>
        </p:txBody>
      </p:sp>
      <p:sp>
        <p:nvSpPr>
          <p:cNvPr id="8" name="Segnaposto piè di pagina 7">
            <a:extLst>
              <a:ext uri="{FF2B5EF4-FFF2-40B4-BE49-F238E27FC236}">
                <a16:creationId xmlns:a16="http://schemas.microsoft.com/office/drawing/2014/main" id="{BA31AFE9-E997-4609-9BF4-B1344046945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A9BFD2B-BCD4-4896-97DC-754A38BC39AD}"/>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134115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C7B5DB-A7F0-4808-9FBA-51BEE23FD46C}"/>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652D3CF-119A-4A47-8235-29DC074A211D}"/>
              </a:ext>
            </a:extLst>
          </p:cNvPr>
          <p:cNvSpPr>
            <a:spLocks noGrp="1"/>
          </p:cNvSpPr>
          <p:nvPr>
            <p:ph type="dt" sz="half" idx="10"/>
          </p:nvPr>
        </p:nvSpPr>
        <p:spPr/>
        <p:txBody>
          <a:bodyPr/>
          <a:lstStyle/>
          <a:p>
            <a:fld id="{890EAFA6-4B4B-4583-A816-C8E66F1450F2}" type="datetime1">
              <a:rPr lang="it-IT" smtClean="0"/>
              <a:t>22/03/2024</a:t>
            </a:fld>
            <a:endParaRPr lang="it-IT"/>
          </a:p>
        </p:txBody>
      </p:sp>
      <p:sp>
        <p:nvSpPr>
          <p:cNvPr id="4" name="Segnaposto piè di pagina 3">
            <a:extLst>
              <a:ext uri="{FF2B5EF4-FFF2-40B4-BE49-F238E27FC236}">
                <a16:creationId xmlns:a16="http://schemas.microsoft.com/office/drawing/2014/main" id="{EA606EE9-25C0-42D4-B0C7-8AFAE3DB04C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508E5B-9A46-40B8-A334-E95EEEF1D4CC}"/>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263541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0F528AD-7CEA-47F7-BCB6-ABBEE548A5F6}"/>
              </a:ext>
            </a:extLst>
          </p:cNvPr>
          <p:cNvSpPr>
            <a:spLocks noGrp="1"/>
          </p:cNvSpPr>
          <p:nvPr>
            <p:ph type="dt" sz="half" idx="10"/>
          </p:nvPr>
        </p:nvSpPr>
        <p:spPr/>
        <p:txBody>
          <a:bodyPr/>
          <a:lstStyle/>
          <a:p>
            <a:fld id="{FE906F97-27D8-4479-9604-72C9BE6AEC41}" type="datetime1">
              <a:rPr lang="it-IT" smtClean="0"/>
              <a:t>22/03/2024</a:t>
            </a:fld>
            <a:endParaRPr lang="it-IT"/>
          </a:p>
        </p:txBody>
      </p:sp>
      <p:sp>
        <p:nvSpPr>
          <p:cNvPr id="3" name="Segnaposto piè di pagina 2">
            <a:extLst>
              <a:ext uri="{FF2B5EF4-FFF2-40B4-BE49-F238E27FC236}">
                <a16:creationId xmlns:a16="http://schemas.microsoft.com/office/drawing/2014/main" id="{B8451B69-435C-4B13-8ABA-C98A88548C5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E61854E-DAA4-4D02-B164-57B015D75F57}"/>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16792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5369DB-8971-44BD-BEDB-7CD95732A58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678014-D525-4E1B-B5D7-7F49F910A0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A69B82B-7501-4486-9E9B-71459E33F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F2D2EA7-261F-4237-B43E-90686B3078F9}"/>
              </a:ext>
            </a:extLst>
          </p:cNvPr>
          <p:cNvSpPr>
            <a:spLocks noGrp="1"/>
          </p:cNvSpPr>
          <p:nvPr>
            <p:ph type="dt" sz="half" idx="10"/>
          </p:nvPr>
        </p:nvSpPr>
        <p:spPr/>
        <p:txBody>
          <a:bodyPr/>
          <a:lstStyle/>
          <a:p>
            <a:fld id="{2BA592D1-6A6A-4180-90EC-1986028EE590}" type="datetime1">
              <a:rPr lang="it-IT" smtClean="0"/>
              <a:t>22/03/2024</a:t>
            </a:fld>
            <a:endParaRPr lang="it-IT"/>
          </a:p>
        </p:txBody>
      </p:sp>
      <p:sp>
        <p:nvSpPr>
          <p:cNvPr id="6" name="Segnaposto piè di pagina 5">
            <a:extLst>
              <a:ext uri="{FF2B5EF4-FFF2-40B4-BE49-F238E27FC236}">
                <a16:creationId xmlns:a16="http://schemas.microsoft.com/office/drawing/2014/main" id="{95DB89FC-1FCC-4C98-A812-3E3D288EB2F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A4C86A2-C55A-42A8-9133-04DDFD10B7AE}"/>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233425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0547D8-7775-4CE4-AB95-89641112670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104EC80-998A-481E-AF92-197675C469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48C56A7-A860-46F9-AD0D-5457C9340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B0EAA2E-7415-4804-A59F-D24056EE11F4}"/>
              </a:ext>
            </a:extLst>
          </p:cNvPr>
          <p:cNvSpPr>
            <a:spLocks noGrp="1"/>
          </p:cNvSpPr>
          <p:nvPr>
            <p:ph type="dt" sz="half" idx="10"/>
          </p:nvPr>
        </p:nvSpPr>
        <p:spPr/>
        <p:txBody>
          <a:bodyPr/>
          <a:lstStyle/>
          <a:p>
            <a:fld id="{0D1EC229-4438-442C-A61E-E347228B65EA}" type="datetime1">
              <a:rPr lang="it-IT" smtClean="0"/>
              <a:t>22/03/2024</a:t>
            </a:fld>
            <a:endParaRPr lang="it-IT"/>
          </a:p>
        </p:txBody>
      </p:sp>
      <p:sp>
        <p:nvSpPr>
          <p:cNvPr id="6" name="Segnaposto piè di pagina 5">
            <a:extLst>
              <a:ext uri="{FF2B5EF4-FFF2-40B4-BE49-F238E27FC236}">
                <a16:creationId xmlns:a16="http://schemas.microsoft.com/office/drawing/2014/main" id="{911736B2-C3E2-4562-9C1B-E45FB593472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FFCEA8-0E80-4F37-A2B1-0AA2985246A4}"/>
              </a:ext>
            </a:extLst>
          </p:cNvPr>
          <p:cNvSpPr>
            <a:spLocks noGrp="1"/>
          </p:cNvSpPr>
          <p:nvPr>
            <p:ph type="sldNum" sz="quarter" idx="12"/>
          </p:nvPr>
        </p:nvSpPr>
        <p:spPr/>
        <p:txBody>
          <a:bodyPr/>
          <a:lstStyle/>
          <a:p>
            <a:fld id="{AD40A07A-791B-4982-8048-CDE541102367}" type="slidenum">
              <a:rPr lang="it-IT" smtClean="0"/>
              <a:t>‹N›</a:t>
            </a:fld>
            <a:endParaRPr lang="it-IT"/>
          </a:p>
        </p:txBody>
      </p:sp>
    </p:spTree>
    <p:extLst>
      <p:ext uri="{BB962C8B-B14F-4D97-AF65-F5344CB8AC3E}">
        <p14:creationId xmlns:p14="http://schemas.microsoft.com/office/powerpoint/2010/main" val="231611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2972D1ED-E81F-4391-A6A2-5F543A2E9E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4269BAEB-B156-4866-A9A0-0F2DD86722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57BC-F233-4066-B9C9-F61961E19563}" type="datetime1">
              <a:rPr lang="it-IT" smtClean="0"/>
              <a:t>22/03/2024</a:t>
            </a:fld>
            <a:endParaRPr lang="it-IT"/>
          </a:p>
        </p:txBody>
      </p:sp>
      <p:sp>
        <p:nvSpPr>
          <p:cNvPr id="5" name="Segnaposto piè di pagina 4">
            <a:extLst>
              <a:ext uri="{FF2B5EF4-FFF2-40B4-BE49-F238E27FC236}">
                <a16:creationId xmlns:a16="http://schemas.microsoft.com/office/drawing/2014/main" id="{6C0AA3B8-EC56-42F8-8901-3AC17E6995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A278D80-2F6B-41AE-B63B-C9C7D6E32A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0A07A-791B-4982-8048-CDE541102367}" type="slidenum">
              <a:rPr lang="it-IT" smtClean="0"/>
              <a:t>‹N›</a:t>
            </a:fld>
            <a:endParaRPr lang="it-IT"/>
          </a:p>
        </p:txBody>
      </p:sp>
    </p:spTree>
    <p:extLst>
      <p:ext uri="{BB962C8B-B14F-4D97-AF65-F5344CB8AC3E}">
        <p14:creationId xmlns:p14="http://schemas.microsoft.com/office/powerpoint/2010/main" val="3281363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472D340-0BA9-4FF4-893B-C74DEC5801A2}"/>
              </a:ext>
            </a:extLst>
          </p:cNvPr>
          <p:cNvSpPr txBox="1"/>
          <p:nvPr/>
        </p:nvSpPr>
        <p:spPr>
          <a:xfrm>
            <a:off x="1184103" y="435485"/>
            <a:ext cx="9922704" cy="4012830"/>
          </a:xfrm>
          <a:prstGeom prst="rect">
            <a:avLst/>
          </a:prstGeom>
          <a:noFill/>
        </p:spPr>
        <p:txBody>
          <a:bodyPr wrap="square" rtlCol="0">
            <a:spAutoFit/>
          </a:bodyPr>
          <a:lstStyle/>
          <a:p>
            <a:pPr algn="ctr">
              <a:lnSpc>
                <a:spcPct val="107000"/>
              </a:lnSpc>
              <a:spcAft>
                <a:spcPts val="800"/>
              </a:spcAft>
            </a:pPr>
            <a:endParaRPr lang="it-IT" sz="24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it-IT" sz="32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it-IT" sz="32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32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Elementi conoscitivi sul PNRR anche alla luce delle recenti modifiche </a:t>
            </a:r>
          </a:p>
          <a:p>
            <a:pPr algn="ctr">
              <a:lnSpc>
                <a:spcPct val="107000"/>
              </a:lnSpc>
              <a:spcAft>
                <a:spcPts val="800"/>
              </a:spcAft>
            </a:pPr>
            <a:r>
              <a:rPr lang="it-IT" sz="32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Caratteri e svilupp</a:t>
            </a:r>
            <a:r>
              <a:rPr lang="it-IT" sz="32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i nella Regione Piemonte</a:t>
            </a:r>
            <a:endParaRPr lang="it-IT" sz="32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4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D83B4E68-70CA-6C16-A4EC-A100A9D3D5D8}"/>
              </a:ext>
            </a:extLst>
          </p:cNvPr>
          <p:cNvSpPr>
            <a:spLocks noGrp="1"/>
          </p:cNvSpPr>
          <p:nvPr>
            <p:ph type="sldNum" sz="quarter" idx="12"/>
          </p:nvPr>
        </p:nvSpPr>
        <p:spPr/>
        <p:txBody>
          <a:bodyPr/>
          <a:lstStyle/>
          <a:p>
            <a:fld id="{AD40A07A-791B-4982-8048-CDE541102367}" type="slidenum">
              <a:rPr lang="it-IT" b="1" smtClean="0"/>
              <a:t>1</a:t>
            </a:fld>
            <a:endParaRPr lang="it-IT" b="1" dirty="0"/>
          </a:p>
        </p:txBody>
      </p:sp>
    </p:spTree>
    <p:extLst>
      <p:ext uri="{BB962C8B-B14F-4D97-AF65-F5344CB8AC3E}">
        <p14:creationId xmlns:p14="http://schemas.microsoft.com/office/powerpoint/2010/main" val="1843316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2381ACF-166C-7177-AFBD-F289660B67B8}"/>
              </a:ext>
            </a:extLst>
          </p:cNvPr>
          <p:cNvSpPr>
            <a:spLocks noGrp="1"/>
          </p:cNvSpPr>
          <p:nvPr>
            <p:ph type="sldNum" sz="quarter" idx="12"/>
          </p:nvPr>
        </p:nvSpPr>
        <p:spPr/>
        <p:txBody>
          <a:bodyPr/>
          <a:lstStyle/>
          <a:p>
            <a:fld id="{AD40A07A-791B-4982-8048-CDE541102367}" type="slidenum">
              <a:rPr lang="it-IT" smtClean="0"/>
              <a:t>10</a:t>
            </a:fld>
            <a:endParaRPr lang="it-IT"/>
          </a:p>
        </p:txBody>
      </p:sp>
      <p:graphicFrame>
        <p:nvGraphicFramePr>
          <p:cNvPr id="9" name="Tabella 8">
            <a:extLst>
              <a:ext uri="{FF2B5EF4-FFF2-40B4-BE49-F238E27FC236}">
                <a16:creationId xmlns:a16="http://schemas.microsoft.com/office/drawing/2014/main" id="{ABFCE5A8-E105-60C5-511D-325721F083D8}"/>
              </a:ext>
            </a:extLst>
          </p:cNvPr>
          <p:cNvGraphicFramePr>
            <a:graphicFrameLocks noGrp="1"/>
          </p:cNvGraphicFramePr>
          <p:nvPr>
            <p:extLst>
              <p:ext uri="{D42A27DB-BD31-4B8C-83A1-F6EECF244321}">
                <p14:modId xmlns:p14="http://schemas.microsoft.com/office/powerpoint/2010/main" val="1547342055"/>
              </p:ext>
            </p:extLst>
          </p:nvPr>
        </p:nvGraphicFramePr>
        <p:xfrm>
          <a:off x="833303" y="1163781"/>
          <a:ext cx="10577945" cy="5056135"/>
        </p:xfrm>
        <a:graphic>
          <a:graphicData uri="http://schemas.openxmlformats.org/drawingml/2006/table">
            <a:tbl>
              <a:tblPr/>
              <a:tblGrid>
                <a:gridCol w="3843322">
                  <a:extLst>
                    <a:ext uri="{9D8B030D-6E8A-4147-A177-3AD203B41FA5}">
                      <a16:colId xmlns:a16="http://schemas.microsoft.com/office/drawing/2014/main" val="1415565487"/>
                    </a:ext>
                  </a:extLst>
                </a:gridCol>
                <a:gridCol w="1627535">
                  <a:extLst>
                    <a:ext uri="{9D8B030D-6E8A-4147-A177-3AD203B41FA5}">
                      <a16:colId xmlns:a16="http://schemas.microsoft.com/office/drawing/2014/main" val="3777517549"/>
                    </a:ext>
                  </a:extLst>
                </a:gridCol>
                <a:gridCol w="3760163">
                  <a:extLst>
                    <a:ext uri="{9D8B030D-6E8A-4147-A177-3AD203B41FA5}">
                      <a16:colId xmlns:a16="http://schemas.microsoft.com/office/drawing/2014/main" val="1891470762"/>
                    </a:ext>
                  </a:extLst>
                </a:gridCol>
                <a:gridCol w="1346925">
                  <a:extLst>
                    <a:ext uri="{9D8B030D-6E8A-4147-A177-3AD203B41FA5}">
                      <a16:colId xmlns:a16="http://schemas.microsoft.com/office/drawing/2014/main" val="1191145425"/>
                    </a:ext>
                  </a:extLst>
                </a:gridCol>
              </a:tblGrid>
              <a:tr h="381044">
                <a:tc>
                  <a:txBody>
                    <a:bodyPr/>
                    <a:lstStyle/>
                    <a:p>
                      <a:pPr algn="ctr" fontAlgn="b"/>
                      <a:r>
                        <a:rPr lang="it-IT" sz="1600" b="1" i="0" u="none" strike="noStrike" dirty="0">
                          <a:solidFill>
                            <a:srgbClr val="000000"/>
                          </a:solidFill>
                          <a:effectLst/>
                          <a:latin typeface="Calibri" panose="020F0502020204030204" pitchFamily="34" charset="0"/>
                        </a:rPr>
                        <a:t>Scadenza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it-IT" sz="1600" b="1" i="0" u="none" strike="noStrike" dirty="0">
                          <a:solidFill>
                            <a:srgbClr val="000000"/>
                          </a:solidFill>
                          <a:effectLst/>
                          <a:latin typeface="Calibri" panose="020F0502020204030204" pitchFamily="34" charset="0"/>
                        </a:rPr>
                        <a:t>Obiettivi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it-IT" sz="1600" b="1" i="0" u="none" strike="noStrike" dirty="0">
                          <a:solidFill>
                            <a:srgbClr val="000000"/>
                          </a:solidFill>
                          <a:effectLst/>
                          <a:latin typeface="Calibri" panose="020F0502020204030204" pitchFamily="34" charset="0"/>
                        </a:rPr>
                        <a:t>Importi in miliardi di euro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79586870"/>
                  </a:ext>
                </a:extLst>
              </a:tr>
              <a:tr h="293211">
                <a:tc>
                  <a:txBody>
                    <a:bodyPr/>
                    <a:lstStyle/>
                    <a:p>
                      <a:pPr algn="l" fontAlgn="b"/>
                      <a:r>
                        <a:rPr lang="it-IT" sz="1600" b="1" i="0" u="none" strike="noStrike" dirty="0">
                          <a:solidFill>
                            <a:srgbClr val="00B050"/>
                          </a:solidFill>
                          <a:effectLst/>
                          <a:latin typeface="Calibri" panose="020F0502020204030204" pitchFamily="34" charset="0"/>
                        </a:rPr>
                        <a:t>13/08/2021 Anticipo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it-IT" sz="1600" b="1" i="0" u="none" strike="noStrike" dirty="0">
                          <a:solidFill>
                            <a:srgbClr val="00B050"/>
                          </a:solidFill>
                          <a:effectLst/>
                          <a:latin typeface="Calibri" panose="020F050202020403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a:solidFill>
                            <a:srgbClr val="00B050"/>
                          </a:solidFill>
                          <a:effectLst/>
                          <a:latin typeface="Calibri" panose="020F0502020204030204" pitchFamily="34" charset="0"/>
                        </a:rPr>
                        <a:t>24,90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it-IT" sz="1600" b="1" i="0" u="none" strike="noStrike" dirty="0">
                          <a:solidFill>
                            <a:schemeClr val="tx1"/>
                          </a:solidFill>
                          <a:effectLst/>
                          <a:latin typeface="Calibri" panose="020F0502020204030204" pitchFamily="34" charset="0"/>
                        </a:rPr>
                        <a:t>Erogati</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76524272"/>
                  </a:ext>
                </a:extLst>
              </a:tr>
              <a:tr h="304800">
                <a:tc>
                  <a:txBody>
                    <a:bodyPr/>
                    <a:lstStyle/>
                    <a:p>
                      <a:pPr algn="l" fontAlgn="b"/>
                      <a:r>
                        <a:rPr lang="it-IT" sz="1600" b="1" i="0" u="none" strike="noStrike" dirty="0">
                          <a:solidFill>
                            <a:srgbClr val="00B050"/>
                          </a:solidFill>
                          <a:effectLst/>
                          <a:latin typeface="Calibri" panose="020F0502020204030204" pitchFamily="34" charset="0"/>
                        </a:rPr>
                        <a:t>31/12/2021 Prima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dirty="0">
                          <a:solidFill>
                            <a:srgbClr val="00B050"/>
                          </a:solidFill>
                          <a:effectLst/>
                          <a:latin typeface="Calibri" panose="020F0502020204030204" pitchFamily="34" charset="0"/>
                        </a:rPr>
                        <a:t>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00B050"/>
                          </a:solidFill>
                          <a:effectLst/>
                          <a:latin typeface="Calibri" panose="020F0502020204030204" pitchFamily="34" charset="0"/>
                        </a:rPr>
                        <a:t>21,00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it-IT" sz="1600" b="1" i="0" u="none" strike="noStrike" dirty="0">
                          <a:solidFill>
                            <a:schemeClr val="tx1"/>
                          </a:solidFill>
                          <a:effectLst/>
                          <a:latin typeface="Calibri" panose="020F0502020204030204" pitchFamily="34" charset="0"/>
                        </a:rPr>
                        <a:t>Erogati</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94402345"/>
                  </a:ext>
                </a:extLst>
              </a:tr>
              <a:tr h="381044">
                <a:tc>
                  <a:txBody>
                    <a:bodyPr/>
                    <a:lstStyle/>
                    <a:p>
                      <a:pPr algn="l" fontAlgn="b"/>
                      <a:r>
                        <a:rPr lang="it-IT" sz="1600" b="1" i="0" u="none" strike="noStrike" dirty="0">
                          <a:solidFill>
                            <a:srgbClr val="00B050"/>
                          </a:solidFill>
                          <a:effectLst/>
                          <a:latin typeface="Calibri" panose="020F0502020204030204" pitchFamily="34" charset="0"/>
                        </a:rPr>
                        <a:t>30/06/2022 Seconda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dirty="0">
                          <a:solidFill>
                            <a:srgbClr val="00B050"/>
                          </a:solidFill>
                          <a:effectLst/>
                          <a:latin typeface="Calibri" panose="020F0502020204030204" pitchFamily="34" charset="0"/>
                        </a:rPr>
                        <a:t>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00B050"/>
                          </a:solidFill>
                          <a:effectLst/>
                          <a:latin typeface="Calibri" panose="020F0502020204030204" pitchFamily="34" charset="0"/>
                        </a:rPr>
                        <a:t>21,00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it-IT" sz="1600" b="1" i="0" u="none" strike="noStrike" dirty="0">
                          <a:solidFill>
                            <a:schemeClr val="tx1"/>
                          </a:solidFill>
                          <a:effectLst/>
                          <a:latin typeface="Calibri" panose="020F0502020204030204" pitchFamily="34" charset="0"/>
                        </a:rPr>
                        <a:t>Erogati</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43754068"/>
                  </a:ext>
                </a:extLst>
              </a:tr>
              <a:tr h="381044">
                <a:tc>
                  <a:txBody>
                    <a:bodyPr/>
                    <a:lstStyle/>
                    <a:p>
                      <a:pPr marL="0" algn="l" defTabSz="914400" rtl="0" eaLnBrk="1" fontAlgn="b" latinLnBrk="0" hangingPunct="1"/>
                      <a:r>
                        <a:rPr lang="it-IT" sz="1600" b="1" i="0" u="none" strike="noStrike" kern="1200" dirty="0">
                          <a:solidFill>
                            <a:srgbClr val="00B050"/>
                          </a:solidFill>
                          <a:effectLst/>
                          <a:latin typeface="Calibri" panose="020F0502020204030204" pitchFamily="34" charset="0"/>
                          <a:ea typeface="+mn-ea"/>
                          <a:cs typeface="+mn-cs"/>
                        </a:rPr>
                        <a:t>31/12/2022 Terza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0" algn="ctr" defTabSz="914400" rtl="0" eaLnBrk="1" fontAlgn="b" latinLnBrk="0" hangingPunct="1"/>
                      <a:r>
                        <a:rPr lang="it-IT" sz="1600" b="1" i="0" u="none" strike="noStrike" kern="1200" dirty="0">
                          <a:solidFill>
                            <a:srgbClr val="00B050"/>
                          </a:solidFill>
                          <a:effectLst/>
                          <a:latin typeface="Calibri" panose="020F0502020204030204" pitchFamily="34" charset="0"/>
                          <a:ea typeface="+mn-ea"/>
                          <a:cs typeface="+mn-cs"/>
                        </a:rPr>
                        <a:t>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0" algn="r" defTabSz="914400" rtl="0" eaLnBrk="1" fontAlgn="ctr" latinLnBrk="0" hangingPunct="1"/>
                      <a:r>
                        <a:rPr lang="it-IT" sz="1600" b="1" i="0" u="none" strike="noStrike" kern="1200" dirty="0">
                          <a:solidFill>
                            <a:srgbClr val="00B050"/>
                          </a:solidFill>
                          <a:effectLst/>
                          <a:latin typeface="Calibri" panose="020F0502020204030204" pitchFamily="34" charset="0"/>
                          <a:ea typeface="+mn-ea"/>
                          <a:cs typeface="+mn-cs"/>
                        </a:rPr>
                        <a:t>18,50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0" algn="l" defTabSz="914400" rtl="0" eaLnBrk="1" fontAlgn="b" latinLnBrk="0" hangingPunct="1"/>
                      <a:r>
                        <a:rPr lang="it-IT" sz="1600" b="1" i="0" u="none" strike="noStrike" kern="1200" dirty="0">
                          <a:solidFill>
                            <a:schemeClr val="tx1"/>
                          </a:solidFill>
                          <a:effectLst/>
                          <a:latin typeface="Calibri" panose="020F0502020204030204" pitchFamily="34" charset="0"/>
                          <a:ea typeface="+mn-ea"/>
                          <a:cs typeface="+mn-cs"/>
                        </a:rPr>
                        <a:t>Erogati</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38899944"/>
                  </a:ext>
                </a:extLst>
              </a:tr>
              <a:tr h="290858">
                <a:tc>
                  <a:txBody>
                    <a:bodyPr/>
                    <a:lstStyle/>
                    <a:p>
                      <a:pPr algn="l" fontAlgn="b"/>
                      <a:r>
                        <a:rPr lang="it-IT" sz="1600" b="1" i="0" u="none" strike="noStrike" kern="1200" dirty="0">
                          <a:solidFill>
                            <a:srgbClr val="00B050"/>
                          </a:solidFill>
                          <a:effectLst/>
                          <a:latin typeface="Calibri" panose="020F0502020204030204" pitchFamily="34" charset="0"/>
                          <a:ea typeface="+mn-ea"/>
                          <a:cs typeface="+mn-cs"/>
                        </a:rPr>
                        <a:t>30/06/2023 Quarta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0" algn="ctr" defTabSz="914400" rtl="0" eaLnBrk="1" fontAlgn="b" latinLnBrk="0" hangingPunct="1"/>
                      <a:r>
                        <a:rPr lang="it-IT" sz="1600" b="1" i="0" u="none" strike="noStrike" kern="1200" dirty="0">
                          <a:solidFill>
                            <a:srgbClr val="00B050"/>
                          </a:solidFill>
                          <a:effectLst/>
                          <a:latin typeface="Calibri" panose="020F0502020204030204" pitchFamily="34" charset="0"/>
                          <a:ea typeface="+mn-ea"/>
                          <a:cs typeface="+mn-cs"/>
                        </a:rPr>
                        <a:t>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0" algn="r" defTabSz="914400" rtl="0" eaLnBrk="1" fontAlgn="b" latinLnBrk="0" hangingPunct="1"/>
                      <a:r>
                        <a:rPr lang="it-IT" sz="1600" b="1" i="0" u="none" strike="noStrike" kern="1200" dirty="0">
                          <a:solidFill>
                            <a:srgbClr val="00B050"/>
                          </a:solidFill>
                          <a:effectLst/>
                          <a:latin typeface="Calibri" panose="020F0502020204030204" pitchFamily="34" charset="0"/>
                          <a:ea typeface="+mn-ea"/>
                          <a:cs typeface="+mn-cs"/>
                        </a:rPr>
                        <a:t>16,50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it-IT" sz="1600" b="1" i="0" u="none" strike="noStrike" dirty="0">
                          <a:solidFill>
                            <a:srgbClr val="000000"/>
                          </a:solidFill>
                          <a:effectLst/>
                          <a:latin typeface="Calibri" panose="020F0502020204030204" pitchFamily="34" charset="0"/>
                        </a:rPr>
                        <a:t>Erogati</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52669954"/>
                  </a:ext>
                </a:extLst>
              </a:tr>
              <a:tr h="381044">
                <a:tc>
                  <a:txBody>
                    <a:bodyPr/>
                    <a:lstStyle/>
                    <a:p>
                      <a:pPr algn="l" fontAlgn="b"/>
                      <a:r>
                        <a:rPr lang="it-IT" sz="1600" b="1" i="0" u="none" strike="noStrike" dirty="0">
                          <a:solidFill>
                            <a:srgbClr val="FF0000"/>
                          </a:solidFill>
                          <a:effectLst/>
                          <a:latin typeface="Calibri" panose="020F0502020204030204" pitchFamily="34" charset="0"/>
                        </a:rPr>
                        <a:t>31/12/2023 Quinta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dirty="0">
                          <a:solidFill>
                            <a:srgbClr val="FF0000"/>
                          </a:solidFill>
                          <a:effectLst/>
                          <a:latin typeface="Calibri" panose="020F0502020204030204" pitchFamily="34" charset="0"/>
                        </a:rPr>
                        <a:t>69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FF0000"/>
                          </a:solidFill>
                          <a:effectLst/>
                          <a:latin typeface="Calibri" panose="020F0502020204030204" pitchFamily="34" charset="0"/>
                        </a:rPr>
                        <a:t>18,00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80823119"/>
                  </a:ext>
                </a:extLst>
              </a:tr>
              <a:tr h="381044">
                <a:tc>
                  <a:txBody>
                    <a:bodyPr/>
                    <a:lstStyle/>
                    <a:p>
                      <a:pPr algn="l" fontAlgn="b"/>
                      <a:r>
                        <a:rPr lang="it-IT" sz="1600" b="1" i="0" u="none" strike="noStrike" dirty="0">
                          <a:solidFill>
                            <a:srgbClr val="FF0000"/>
                          </a:solidFill>
                          <a:effectLst/>
                          <a:latin typeface="Calibri" panose="020F0502020204030204" pitchFamily="34" charset="0"/>
                        </a:rPr>
                        <a:t>30/06/2024 Sesta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a:solidFill>
                            <a:srgbClr val="FF0000"/>
                          </a:solidFill>
                          <a:effectLst/>
                          <a:latin typeface="Calibri" panose="020F0502020204030204" pitchFamily="34" charset="0"/>
                        </a:rPr>
                        <a:t>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FF0000"/>
                          </a:solidFill>
                          <a:effectLst/>
                          <a:latin typeface="Calibri" panose="020F0502020204030204" pitchFamily="34" charset="0"/>
                        </a:rPr>
                        <a:t>11,00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69697430"/>
                  </a:ext>
                </a:extLst>
              </a:tr>
              <a:tr h="381044">
                <a:tc>
                  <a:txBody>
                    <a:bodyPr/>
                    <a:lstStyle/>
                    <a:p>
                      <a:pPr algn="l" fontAlgn="b"/>
                      <a:r>
                        <a:rPr lang="it-IT" sz="1600" b="1" i="0" u="none" strike="noStrike">
                          <a:solidFill>
                            <a:srgbClr val="FF0000"/>
                          </a:solidFill>
                          <a:effectLst/>
                          <a:latin typeface="Calibri" panose="020F0502020204030204" pitchFamily="34" charset="0"/>
                        </a:rPr>
                        <a:t>31/12/2024 Settima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a:solidFill>
                            <a:srgbClr val="FF0000"/>
                          </a:solidFill>
                          <a:effectLst/>
                          <a:latin typeface="Calibri" panose="020F0502020204030204" pitchFamily="34" charset="0"/>
                        </a:rPr>
                        <a:t>58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FF0000"/>
                          </a:solidFill>
                          <a:effectLst/>
                          <a:latin typeface="Calibri" panose="020F0502020204030204" pitchFamily="34" charset="0"/>
                        </a:rPr>
                        <a:t>18,50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06442387"/>
                  </a:ext>
                </a:extLst>
              </a:tr>
              <a:tr h="381044">
                <a:tc>
                  <a:txBody>
                    <a:bodyPr/>
                    <a:lstStyle/>
                    <a:p>
                      <a:pPr algn="l" fontAlgn="b"/>
                      <a:r>
                        <a:rPr lang="it-IT" sz="1600" b="1" i="0" u="none" strike="noStrike">
                          <a:solidFill>
                            <a:srgbClr val="FF0000"/>
                          </a:solidFill>
                          <a:effectLst/>
                          <a:latin typeface="Calibri" panose="020F0502020204030204" pitchFamily="34" charset="0"/>
                        </a:rPr>
                        <a:t>30/06/2025 Ottava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a:solidFill>
                            <a:srgbClr val="FF0000"/>
                          </a:solidFill>
                          <a:effectLst/>
                          <a:latin typeface="Calibri" panose="020F0502020204030204" pitchFamily="34" charset="0"/>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FF0000"/>
                          </a:solidFill>
                          <a:effectLst/>
                          <a:latin typeface="Calibri" panose="020F0502020204030204" pitchFamily="34" charset="0"/>
                        </a:rPr>
                        <a:t>11,00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58257491"/>
                  </a:ext>
                </a:extLst>
              </a:tr>
              <a:tr h="381044">
                <a:tc>
                  <a:txBody>
                    <a:bodyPr/>
                    <a:lstStyle/>
                    <a:p>
                      <a:pPr algn="l" fontAlgn="b"/>
                      <a:r>
                        <a:rPr lang="it-IT" sz="1600" b="1" i="0" u="none" strike="noStrike">
                          <a:solidFill>
                            <a:srgbClr val="FF0000"/>
                          </a:solidFill>
                          <a:effectLst/>
                          <a:latin typeface="Calibri" panose="020F0502020204030204" pitchFamily="34" charset="0"/>
                        </a:rPr>
                        <a:t>31/12/2025 Nona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it-IT" sz="1600" b="1" i="0" u="none" strike="noStrike">
                          <a:solidFill>
                            <a:srgbClr val="FF0000"/>
                          </a:solidFill>
                          <a:effectLst/>
                          <a:latin typeface="Calibri" panose="020F0502020204030204" pitchFamily="34" charset="0"/>
                        </a:rPr>
                        <a:t>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FF0000"/>
                          </a:solidFill>
                          <a:effectLst/>
                          <a:latin typeface="Calibri" panose="020F0502020204030204" pitchFamily="34" charset="0"/>
                        </a:rPr>
                        <a:t>13,00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11322226"/>
                  </a:ext>
                </a:extLst>
              </a:tr>
              <a:tr h="381044">
                <a:tc>
                  <a:txBody>
                    <a:bodyPr/>
                    <a:lstStyle/>
                    <a:p>
                      <a:pPr algn="l" fontAlgn="b"/>
                      <a:r>
                        <a:rPr lang="it-IT" sz="1600" b="1" i="0" u="none" strike="noStrike">
                          <a:solidFill>
                            <a:srgbClr val="FF0000"/>
                          </a:solidFill>
                          <a:effectLst/>
                          <a:latin typeface="Calibri" panose="020F0502020204030204" pitchFamily="34" charset="0"/>
                        </a:rPr>
                        <a:t>30/06/2026 Decima rata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it-IT" sz="1600" b="1" i="0" u="none" strike="noStrike">
                          <a:solidFill>
                            <a:srgbClr val="FF0000"/>
                          </a:solidFill>
                          <a:effectLst/>
                          <a:latin typeface="Calibri" panose="020F0502020204030204" pitchFamily="34" charset="0"/>
                        </a:rPr>
                        <a:t>120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FF0000"/>
                          </a:solidFill>
                          <a:effectLst/>
                          <a:latin typeface="Calibri" panose="020F0502020204030204" pitchFamily="34" charset="0"/>
                        </a:rPr>
                        <a:t>18,10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64810651"/>
                  </a:ext>
                </a:extLst>
              </a:tr>
              <a:tr h="248027">
                <a:tc>
                  <a:txBody>
                    <a:bodyPr/>
                    <a:lstStyle/>
                    <a:p>
                      <a:pPr algn="l" fontAlgn="b"/>
                      <a:r>
                        <a:rPr lang="it-IT" sz="1600" b="1" i="0" u="none" strike="noStrike" dirty="0">
                          <a:solidFill>
                            <a:srgbClr val="000000"/>
                          </a:solidFill>
                          <a:effectLst/>
                          <a:latin typeface="Calibri" panose="020F0502020204030204" pitchFamily="34" charset="0"/>
                        </a:rPr>
                        <a:t>TOTALE PNRR </a:t>
                      </a:r>
                    </a:p>
                    <a:p>
                      <a:pPr algn="l" fontAlgn="b"/>
                      <a:r>
                        <a:rPr lang="it-IT" sz="1600" b="1" i="0" u="none" strike="noStrike" dirty="0">
                          <a:solidFill>
                            <a:srgbClr val="000000"/>
                          </a:solidFill>
                          <a:effectLst/>
                          <a:latin typeface="Calibri" panose="020F0502020204030204" pitchFamily="34" charset="0"/>
                        </a:rPr>
                        <a:t>REPOWER</a:t>
                      </a:r>
                    </a:p>
                    <a:p>
                      <a:pPr algn="l" fontAlgn="b"/>
                      <a:r>
                        <a:rPr lang="it-IT" sz="1600" b="1" i="0" u="none" strike="noStrike" dirty="0">
                          <a:solidFill>
                            <a:srgbClr val="000000"/>
                          </a:solidFill>
                          <a:effectLst/>
                          <a:latin typeface="Calibri" panose="020F0502020204030204" pitchFamily="34" charset="0"/>
                        </a:rPr>
                        <a:t>TOTALE PNRR CON REPOWER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it-IT" sz="16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it-IT" sz="1600" b="1" i="0" u="none" strike="noStrike" dirty="0">
                          <a:solidFill>
                            <a:srgbClr val="000000"/>
                          </a:solidFill>
                          <a:effectLst/>
                          <a:latin typeface="Calibri" panose="020F0502020204030204" pitchFamily="34" charset="0"/>
                        </a:rPr>
                        <a:t>191,50</a:t>
                      </a:r>
                    </a:p>
                    <a:p>
                      <a:pPr algn="r" fontAlgn="b"/>
                      <a:r>
                        <a:rPr lang="it-IT" sz="1600" b="1" i="0" u="none" strike="noStrike" dirty="0">
                          <a:solidFill>
                            <a:srgbClr val="000000"/>
                          </a:solidFill>
                          <a:effectLst/>
                          <a:latin typeface="Calibri" panose="020F0502020204030204" pitchFamily="34" charset="0"/>
                        </a:rPr>
                        <a:t>2,9</a:t>
                      </a:r>
                    </a:p>
                    <a:p>
                      <a:pPr algn="r" fontAlgn="b"/>
                      <a:r>
                        <a:rPr lang="it-IT" sz="1600" b="1" i="0" u="none" strike="noStrike" dirty="0">
                          <a:solidFill>
                            <a:srgbClr val="000000"/>
                          </a:solidFill>
                          <a:effectLst/>
                          <a:latin typeface="Calibri" panose="020F0502020204030204" pitchFamily="34" charset="0"/>
                        </a:rPr>
                        <a:t>194,40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37420883"/>
                  </a:ext>
                </a:extLst>
              </a:tr>
            </a:tbl>
          </a:graphicData>
        </a:graphic>
      </p:graphicFrame>
      <p:sp>
        <p:nvSpPr>
          <p:cNvPr id="11" name="CasellaDiTesto 10">
            <a:extLst>
              <a:ext uri="{FF2B5EF4-FFF2-40B4-BE49-F238E27FC236}">
                <a16:creationId xmlns:a16="http://schemas.microsoft.com/office/drawing/2014/main" id="{5A81E388-AF9B-011E-DF17-E1596423620E}"/>
              </a:ext>
            </a:extLst>
          </p:cNvPr>
          <p:cNvSpPr txBox="1"/>
          <p:nvPr/>
        </p:nvSpPr>
        <p:spPr>
          <a:xfrm>
            <a:off x="890752" y="390776"/>
            <a:ext cx="10463048" cy="843116"/>
          </a:xfrm>
          <a:prstGeom prst="rect">
            <a:avLst/>
          </a:prstGeom>
          <a:noFill/>
        </p:spPr>
        <p:txBody>
          <a:bodyPr wrap="square">
            <a:spAutoFit/>
          </a:bodyPr>
          <a:lstStyle/>
          <a:p>
            <a:pPr algn="just">
              <a:lnSpc>
                <a:spcPct val="87000"/>
              </a:lnSpc>
              <a:spcBef>
                <a:spcPts val="1000"/>
              </a:spcBef>
              <a:spcAft>
                <a:spcPts val="800"/>
              </a:spcAft>
            </a:pPr>
            <a:r>
              <a:rPr lang="it-IT" sz="2800" dirty="0">
                <a:solidFill>
                  <a:srgbClr val="0070C0"/>
                </a:solidFill>
                <a:latin typeface="Calibri" panose="020F0502020204030204" pitchFamily="34" charset="0"/>
                <a:cs typeface="Times New Roman" panose="02020603050405020304" pitchFamily="18" charset="0"/>
              </a:rPr>
              <a:t>Sono stati erogati all’Italia 101,90 miliardi di euro pari ad oltre il 50% delle </a:t>
            </a:r>
            <a:r>
              <a:rPr lang="it-IT" sz="2800">
                <a:solidFill>
                  <a:srgbClr val="0070C0"/>
                </a:solidFill>
                <a:latin typeface="Calibri" panose="020F0502020204030204" pitchFamily="34" charset="0"/>
                <a:cs typeface="Times New Roman" panose="02020603050405020304" pitchFamily="18" charset="0"/>
              </a:rPr>
              <a:t>risorse assegnate</a:t>
            </a:r>
            <a:endParaRPr lang="it-IT" sz="2800" dirty="0">
              <a:solidFill>
                <a:srgbClr val="0070C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408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1C4E554-A48E-5372-2717-7D9D6D971ABA}"/>
              </a:ext>
            </a:extLst>
          </p:cNvPr>
          <p:cNvSpPr txBox="1"/>
          <p:nvPr/>
        </p:nvSpPr>
        <p:spPr>
          <a:xfrm>
            <a:off x="1385394" y="362635"/>
            <a:ext cx="9177501" cy="646331"/>
          </a:xfrm>
          <a:prstGeom prst="rect">
            <a:avLst/>
          </a:prstGeom>
          <a:noFill/>
        </p:spPr>
        <p:txBody>
          <a:bodyPr wrap="square">
            <a:spAutoFit/>
          </a:bodyPr>
          <a:lstStyle/>
          <a:p>
            <a:pPr algn="ctr"/>
            <a:r>
              <a:rPr lang="it-IT" sz="3600" dirty="0">
                <a:solidFill>
                  <a:srgbClr val="FF0000"/>
                </a:solidFill>
                <a:latin typeface="Calibri" panose="020F0502020204030204" pitchFamily="34" charset="0"/>
                <a:cs typeface="Times New Roman" panose="02020603050405020304" pitchFamily="18" charset="0"/>
              </a:rPr>
              <a:t>Esso costituisce una sfida </a:t>
            </a:r>
          </a:p>
        </p:txBody>
      </p:sp>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497724"/>
            <a:ext cx="10515600" cy="3681248"/>
          </a:xfrm>
        </p:spPr>
        <p:txBody>
          <a:bodyPr>
            <a:normAutofit/>
          </a:bodyPr>
          <a:lstStyle/>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Per realizzare i tanti obiettivi programmati e l’elevata mole di risorse, in un arco di tempo così ristretto si richiede grande impegno, serietà, capacità di mobilitare e focalizzare tutte le energie nazionali. Ne va della credibilità del paese e non solo.</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11</a:t>
            </a:fld>
            <a:endParaRPr lang="it-IT"/>
          </a:p>
        </p:txBody>
      </p:sp>
    </p:spTree>
    <p:extLst>
      <p:ext uri="{BB962C8B-B14F-4D97-AF65-F5344CB8AC3E}">
        <p14:creationId xmlns:p14="http://schemas.microsoft.com/office/powerpoint/2010/main" val="2509250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1C4E554-A48E-5372-2717-7D9D6D971ABA}"/>
              </a:ext>
            </a:extLst>
          </p:cNvPr>
          <p:cNvSpPr txBox="1"/>
          <p:nvPr/>
        </p:nvSpPr>
        <p:spPr>
          <a:xfrm>
            <a:off x="1385394" y="362635"/>
            <a:ext cx="9177501" cy="646331"/>
          </a:xfrm>
          <a:prstGeom prst="rect">
            <a:avLst/>
          </a:prstGeom>
          <a:noFill/>
        </p:spPr>
        <p:txBody>
          <a:bodyPr wrap="square">
            <a:spAutoFit/>
          </a:bodyPr>
          <a:lstStyle/>
          <a:p>
            <a:r>
              <a:rPr lang="it-IT" sz="3600" dirty="0">
                <a:solidFill>
                  <a:srgbClr val="FF0000"/>
                </a:solidFill>
                <a:latin typeface="Calibri" panose="020F0502020204030204" pitchFamily="34" charset="0"/>
                <a:cs typeface="Times New Roman" panose="02020603050405020304" pitchFamily="18" charset="0"/>
              </a:rPr>
              <a:t>… segue</a:t>
            </a:r>
            <a:endParaRPr lang="it-IT" sz="3200" dirty="0">
              <a:solidFill>
                <a:srgbClr val="FF0000"/>
              </a:solidFill>
              <a:latin typeface="Calibri" panose="020F0502020204030204" pitchFamily="34" charset="0"/>
              <a:cs typeface="Times New Roman" panose="02020603050405020304" pitchFamily="18" charset="0"/>
            </a:endParaRPr>
          </a:p>
        </p:txBody>
      </p:sp>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505607"/>
            <a:ext cx="10515600" cy="3681248"/>
          </a:xfrm>
        </p:spPr>
        <p:txBody>
          <a:bodyPr>
            <a:normAutofit/>
          </a:bodyPr>
          <a:lstStyle/>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Si è consapevoli che la posta in palio non è solo la buona riuscita del PNRR.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Il fallimento di tale programma preclude in futuro e su diverse materie che l’Unione Europea ripercorra la strada del debito comune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 </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12</a:t>
            </a:fld>
            <a:endParaRPr lang="it-IT"/>
          </a:p>
        </p:txBody>
      </p:sp>
    </p:spTree>
    <p:extLst>
      <p:ext uri="{BB962C8B-B14F-4D97-AF65-F5344CB8AC3E}">
        <p14:creationId xmlns:p14="http://schemas.microsoft.com/office/powerpoint/2010/main" val="696784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426779"/>
            <a:ext cx="10515600" cy="3886200"/>
          </a:xfrm>
        </p:spPr>
        <p:txBody>
          <a:bodyPr>
            <a:normAutofit/>
          </a:bodyPr>
          <a:lstStyle/>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«Far funzionare bene il PNRR significa anche dimostrare che un certo modello di Europa, l'Europa della solidarietà, del debito comune, degli investimenti, è un modello vincente e merita di essere perseguito anche dopo l'emergenza». </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13</a:t>
            </a:fld>
            <a:endParaRPr lang="it-IT"/>
          </a:p>
        </p:txBody>
      </p:sp>
    </p:spTree>
    <p:extLst>
      <p:ext uri="{BB962C8B-B14F-4D97-AF65-F5344CB8AC3E}">
        <p14:creationId xmlns:p14="http://schemas.microsoft.com/office/powerpoint/2010/main" val="4270622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426779"/>
            <a:ext cx="10515600" cy="3886200"/>
          </a:xfrm>
        </p:spPr>
        <p:txBody>
          <a:bodyPr>
            <a:normAutofit/>
          </a:bodyPr>
          <a:lstStyle/>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Ma «far funzionare» non significa «trovare delle modalità per avere i soldi, ma far sì che queste risorse siano davvero utilizzate per cambiare il Paese, aumentare la qualità dei servizi, la competitività, le infrastrutture materiali e sociali».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E’ la stessa natura di programma indirizzato alla performance che lo richiede.</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14</a:t>
            </a:fld>
            <a:endParaRPr lang="it-IT"/>
          </a:p>
        </p:txBody>
      </p:sp>
    </p:spTree>
    <p:extLst>
      <p:ext uri="{BB962C8B-B14F-4D97-AF65-F5344CB8AC3E}">
        <p14:creationId xmlns:p14="http://schemas.microsoft.com/office/powerpoint/2010/main" val="233218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Modifiche del Piano  disposte ai sensi dell’art. 21 del Reg 2021/241.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La revisione ha riguardato 144 misure fra riforme ed investimenti, su 349 complessive, con un impatto finanziario dell’8% (circa 16 miliardi).</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Si aggiunge un nuovo capitolo il </a:t>
            </a:r>
            <a:r>
              <a:rPr lang="it-IT" sz="3200" dirty="0" err="1">
                <a:solidFill>
                  <a:srgbClr val="0070C0"/>
                </a:solidFill>
                <a:latin typeface="Calibri" panose="020F0502020204030204" pitchFamily="34" charset="0"/>
                <a:cs typeface="Times New Roman" panose="02020603050405020304" pitchFamily="18" charset="0"/>
              </a:rPr>
              <a:t>RePowerEU</a:t>
            </a:r>
            <a:r>
              <a:rPr lang="it-IT" sz="3200" dirty="0">
                <a:solidFill>
                  <a:srgbClr val="0070C0"/>
                </a:solidFill>
                <a:latin typeface="Calibri" panose="020F0502020204030204" pitchFamily="34" charset="0"/>
                <a:cs typeface="Times New Roman" panose="02020603050405020304" pitchFamily="18" charset="0"/>
              </a:rPr>
              <a:t> da 16 miliardi  circa (di cui 2,9 integrativi a fondo perduto) ed il restante importo </a:t>
            </a:r>
            <a:r>
              <a:rPr lang="it-IT" sz="3200" dirty="0" err="1">
                <a:solidFill>
                  <a:srgbClr val="0070C0"/>
                </a:solidFill>
                <a:latin typeface="Calibri" panose="020F0502020204030204" pitchFamily="34" charset="0"/>
                <a:cs typeface="Times New Roman" panose="02020603050405020304" pitchFamily="18" charset="0"/>
              </a:rPr>
              <a:t>definanziando</a:t>
            </a:r>
            <a:r>
              <a:rPr lang="it-IT" sz="3200" dirty="0">
                <a:solidFill>
                  <a:srgbClr val="0070C0"/>
                </a:solidFill>
                <a:latin typeface="Calibri" panose="020F0502020204030204" pitchFamily="34" charset="0"/>
                <a:cs typeface="Times New Roman" panose="02020603050405020304" pitchFamily="18" charset="0"/>
              </a:rPr>
              <a:t> interventi già inseriti.</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15</a:t>
            </a:fld>
            <a:endParaRPr lang="it-IT"/>
          </a:p>
        </p:txBody>
      </p:sp>
    </p:spTree>
    <p:extLst>
      <p:ext uri="{BB962C8B-B14F-4D97-AF65-F5344CB8AC3E}">
        <p14:creationId xmlns:p14="http://schemas.microsoft.com/office/powerpoint/2010/main" val="3263425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…segue: Modifiche del Piano  disposte ai sensi dell’art. 21 del Reg 2021/241.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Per interventi di miglioramento energetico (per definire azioni coordinate di diversificazione dell’approvvigionamento, diffusione delle energie rinnovabili, e promozione di azioni di risparmio energetico, supportati da tecnologie innovative) con investimenti ma anche con riforme.</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16</a:t>
            </a:fld>
            <a:endParaRPr lang="it-IT"/>
          </a:p>
        </p:txBody>
      </p:sp>
    </p:spTree>
    <p:extLst>
      <p:ext uri="{BB962C8B-B14F-4D97-AF65-F5344CB8AC3E}">
        <p14:creationId xmlns:p14="http://schemas.microsoft.com/office/powerpoint/2010/main" val="1420525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I cambiamenti  più rilevanti sono:</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1) Lo spostamento della responsabilità della spesa per circa 13 miliardi dai Comuni al Governo centrale.</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2) La distribuzione fra pubblico e privato: si riducono i finanziamenti per opere pubbliche a favore di quelli per i privati.</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3) La natura della spesa. Si spostano risorse da progetti per migliorare il territorio, l’ambiente urbano, la sicurezza idrogeologica verso altri obiettivi (ad esempio l’innovazione verde e digitale delle imprese) ritenendo che essi abbiano un immediato impatto sulla crescita economica.</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17</a:t>
            </a:fld>
            <a:endParaRPr lang="it-IT"/>
          </a:p>
        </p:txBody>
      </p:sp>
    </p:spTree>
    <p:extLst>
      <p:ext uri="{BB962C8B-B14F-4D97-AF65-F5344CB8AC3E}">
        <p14:creationId xmlns:p14="http://schemas.microsoft.com/office/powerpoint/2010/main" val="169262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Elenco delle Misure eliminate dal PNRR:</a:t>
            </a:r>
          </a:p>
          <a:p>
            <a:pPr marL="0" indent="0" algn="just">
              <a:lnSpc>
                <a:spcPct val="107000"/>
              </a:lnSpc>
              <a:spcAft>
                <a:spcPts val="800"/>
              </a:spcAft>
              <a:buNone/>
            </a:pPr>
            <a:endParaRPr lang="it-IT" sz="32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18</a:t>
            </a:fld>
            <a:endParaRPr lang="it-IT" dirty="0"/>
          </a:p>
        </p:txBody>
      </p:sp>
      <p:graphicFrame>
        <p:nvGraphicFramePr>
          <p:cNvPr id="3" name="Tabella 2">
            <a:extLst>
              <a:ext uri="{FF2B5EF4-FFF2-40B4-BE49-F238E27FC236}">
                <a16:creationId xmlns:a16="http://schemas.microsoft.com/office/drawing/2014/main" id="{07B14DCA-4BE6-9BBE-A06E-01ED570FEFA2}"/>
              </a:ext>
            </a:extLst>
          </p:cNvPr>
          <p:cNvGraphicFramePr>
            <a:graphicFrameLocks noGrp="1"/>
          </p:cNvGraphicFramePr>
          <p:nvPr>
            <p:extLst>
              <p:ext uri="{D42A27DB-BD31-4B8C-83A1-F6EECF244321}">
                <p14:modId xmlns:p14="http://schemas.microsoft.com/office/powerpoint/2010/main" val="3381658643"/>
              </p:ext>
            </p:extLst>
          </p:nvPr>
        </p:nvGraphicFramePr>
        <p:xfrm>
          <a:off x="838200" y="1385455"/>
          <a:ext cx="10515599" cy="4045530"/>
        </p:xfrm>
        <a:graphic>
          <a:graphicData uri="http://schemas.openxmlformats.org/drawingml/2006/table">
            <a:tbl>
              <a:tblPr/>
              <a:tblGrid>
                <a:gridCol w="1143956">
                  <a:extLst>
                    <a:ext uri="{9D8B030D-6E8A-4147-A177-3AD203B41FA5}">
                      <a16:colId xmlns:a16="http://schemas.microsoft.com/office/drawing/2014/main" val="944274945"/>
                    </a:ext>
                  </a:extLst>
                </a:gridCol>
                <a:gridCol w="4223839">
                  <a:extLst>
                    <a:ext uri="{9D8B030D-6E8A-4147-A177-3AD203B41FA5}">
                      <a16:colId xmlns:a16="http://schemas.microsoft.com/office/drawing/2014/main" val="421914990"/>
                    </a:ext>
                  </a:extLst>
                </a:gridCol>
                <a:gridCol w="3079883">
                  <a:extLst>
                    <a:ext uri="{9D8B030D-6E8A-4147-A177-3AD203B41FA5}">
                      <a16:colId xmlns:a16="http://schemas.microsoft.com/office/drawing/2014/main" val="2555317129"/>
                    </a:ext>
                  </a:extLst>
                </a:gridCol>
                <a:gridCol w="2067921">
                  <a:extLst>
                    <a:ext uri="{9D8B030D-6E8A-4147-A177-3AD203B41FA5}">
                      <a16:colId xmlns:a16="http://schemas.microsoft.com/office/drawing/2014/main" val="1640917152"/>
                    </a:ext>
                  </a:extLst>
                </a:gridCol>
              </a:tblGrid>
              <a:tr h="269712">
                <a:tc>
                  <a:txBody>
                    <a:bodyPr/>
                    <a:lstStyle/>
                    <a:p>
                      <a:pPr algn="ctr" fontAlgn="t"/>
                      <a:r>
                        <a:rPr lang="it-IT" sz="1200" b="1" i="0" u="none" strike="noStrike" dirty="0">
                          <a:solidFill>
                            <a:srgbClr val="000000"/>
                          </a:solidFill>
                          <a:effectLst/>
                          <a:latin typeface="Calibri" panose="020F0502020204030204" pitchFamily="34" charset="0"/>
                          <a:cs typeface="Calibri" panose="020F0502020204030204" pitchFamily="34" charset="0"/>
                        </a:rPr>
                        <a:t>ID MISURA</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t"/>
                      <a:r>
                        <a:rPr lang="it-IT" sz="1200" b="1" i="0" u="none" strike="noStrike">
                          <a:solidFill>
                            <a:srgbClr val="000000"/>
                          </a:solidFill>
                          <a:effectLst/>
                          <a:latin typeface="Calibri" panose="020F0502020204030204" pitchFamily="34" charset="0"/>
                          <a:cs typeface="Calibri" panose="020F0502020204030204" pitchFamily="34" charset="0"/>
                        </a:rPr>
                        <a:t>Descrizione misura</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t"/>
                      <a:r>
                        <a:rPr lang="it-IT" sz="1200" b="1" i="0" u="none" strike="noStrike" dirty="0">
                          <a:solidFill>
                            <a:srgbClr val="000000"/>
                          </a:solidFill>
                          <a:effectLst/>
                          <a:latin typeface="Calibri" panose="020F0502020204030204" pitchFamily="34" charset="0"/>
                          <a:cs typeface="Calibri" panose="020F0502020204030204" pitchFamily="34" charset="0"/>
                        </a:rPr>
                        <a:t>Amministrazione centrale di riferimento </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t"/>
                      <a:r>
                        <a:rPr lang="it-IT" sz="1200" b="1" i="0" u="none" strike="noStrike">
                          <a:solidFill>
                            <a:srgbClr val="000000"/>
                          </a:solidFill>
                          <a:effectLst/>
                          <a:latin typeface="Calibri" panose="020F0502020204030204" pitchFamily="34" charset="0"/>
                          <a:cs typeface="Calibri" panose="020F0502020204030204" pitchFamily="34" charset="0"/>
                        </a:rPr>
                        <a:t>Proposta rimodulazione</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460147202"/>
                  </a:ext>
                </a:extLst>
              </a:tr>
              <a:tr h="471977">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M2C4I2.2</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Interventi per la resilienza, la valorizzazione del territorio e l'efficienza </a:t>
                      </a:r>
                      <a:r>
                        <a:rPr lang="it-IT" sz="1200" b="0" i="0" u="none" strike="noStrike" dirty="0" err="1">
                          <a:solidFill>
                            <a:srgbClr val="000000"/>
                          </a:solidFill>
                          <a:effectLst/>
                          <a:latin typeface="Calibri" panose="020F0502020204030204" pitchFamily="34" charset="0"/>
                          <a:cs typeface="Calibri" panose="020F0502020204030204" pitchFamily="34" charset="0"/>
                        </a:rPr>
                        <a:t>energatica</a:t>
                      </a:r>
                      <a:r>
                        <a:rPr lang="it-IT" sz="1200" b="0" i="0" u="none" strike="noStrike" dirty="0">
                          <a:solidFill>
                            <a:srgbClr val="000000"/>
                          </a:solidFill>
                          <a:effectLst/>
                          <a:latin typeface="Calibri" panose="020F0502020204030204" pitchFamily="34" charset="0"/>
                          <a:cs typeface="Calibri" panose="020F0502020204030204" pitchFamily="34" charset="0"/>
                        </a:rPr>
                        <a:t> dei Comuni </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Ministero dell'Interno </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6.000.000.000,00</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2213597699"/>
                  </a:ext>
                </a:extLst>
              </a:tr>
              <a:tr h="471977">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M5C2I2.1</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Investimenti in progetti di rigenerazione urbana, volti a ridurre situazioni di emarginazione e degrado sociale</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Ministero dell'Interno </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3.300.000.000,00</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2102257715"/>
                  </a:ext>
                </a:extLst>
              </a:tr>
              <a:tr h="471977">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M5C2I2.2.2.C</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Piani urbani integrati -progetti generali</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Ministero dell'Interno </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2.493.800.000,00</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4253093011"/>
                  </a:ext>
                </a:extLst>
              </a:tr>
              <a:tr h="471977">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M2C4I2.1.A</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Misure per la gestione del rischio di alluvione e per la riduzione del rischio idrogeologico</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Ministero Ambiente e Sicurezza Energetica</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1.287.100.000,00*</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989894936"/>
                  </a:ext>
                </a:extLst>
              </a:tr>
              <a:tr h="471977">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M2C2I3.2</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Utilizzo dell'idrogeno in settori hard-to-abate</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Ministero Ambiente e Sicurezza Energetica</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1.000.000.000,00</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3015109937"/>
                  </a:ext>
                </a:extLst>
              </a:tr>
              <a:tr h="471977">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M5C3I1.1.1</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Aree interne -Potenziamento servizi e infrastrutture sociali di comunità</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a:solidFill>
                            <a:srgbClr val="000000"/>
                          </a:solidFill>
                          <a:effectLst/>
                          <a:latin typeface="Calibri" panose="020F0502020204030204" pitchFamily="34" charset="0"/>
                          <a:cs typeface="Calibri" panose="020F0502020204030204" pitchFamily="34" charset="0"/>
                        </a:rPr>
                        <a:t>PCM -DIP  Politiche di coesione</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t"/>
                      <a:r>
                        <a:rPr lang="it-IT" sz="1200" b="0" i="0" u="none" strike="noStrike" dirty="0">
                          <a:solidFill>
                            <a:srgbClr val="000000"/>
                          </a:solidFill>
                          <a:effectLst/>
                          <a:latin typeface="Calibri" panose="020F0502020204030204" pitchFamily="34" charset="0"/>
                          <a:cs typeface="Calibri" panose="020F0502020204030204" pitchFamily="34" charset="0"/>
                        </a:rPr>
                        <a:t>724.999.998,00</a:t>
                      </a:r>
                    </a:p>
                  </a:txBody>
                  <a:tcPr marL="8250" marR="8250" marT="82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530697778"/>
                  </a:ext>
                </a:extLst>
              </a:tr>
              <a:tr h="235989">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M2C2I1.3</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Promozione impianti innovativi (incluso offshore)</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Ministero Ambiente e Sicurezza Energetica</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dirty="0">
                          <a:solidFill>
                            <a:srgbClr val="000000"/>
                          </a:solidFill>
                          <a:effectLst/>
                          <a:latin typeface="Calibri" panose="020F0502020204030204" pitchFamily="34" charset="0"/>
                          <a:cs typeface="Calibri" panose="020F0502020204030204" pitchFamily="34" charset="0"/>
                        </a:rPr>
                        <a:t>675.000.000,00</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3823905086"/>
                  </a:ext>
                </a:extLst>
              </a:tr>
              <a:tr h="235989">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M5C3I1.2</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Valorizzazione dei beni confiscati alle mafie</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PCM -DIP  Politiche di coesione</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300.000.000,00</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3852326071"/>
                  </a:ext>
                </a:extLst>
              </a:tr>
              <a:tr h="235989">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M2C4I3.1</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Tutela e valorizzazione del verde urbano ed extraurbano</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a:solidFill>
                            <a:srgbClr val="000000"/>
                          </a:solidFill>
                          <a:effectLst/>
                          <a:latin typeface="Calibri" panose="020F0502020204030204" pitchFamily="34" charset="0"/>
                          <a:cs typeface="Calibri" panose="020F0502020204030204" pitchFamily="34" charset="0"/>
                        </a:rPr>
                        <a:t>Ministero Ambiente e Sicurezza Energetica</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0" i="0" u="none" strike="noStrike" dirty="0">
                          <a:solidFill>
                            <a:srgbClr val="000000"/>
                          </a:solidFill>
                          <a:effectLst/>
                          <a:latin typeface="Calibri" panose="020F0502020204030204" pitchFamily="34" charset="0"/>
                          <a:cs typeface="Calibri" panose="020F0502020204030204" pitchFamily="34" charset="0"/>
                        </a:rPr>
                        <a:t>110.000.000,00</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3458232844"/>
                  </a:ext>
                </a:extLst>
              </a:tr>
              <a:tr h="235989">
                <a:tc>
                  <a:txBody>
                    <a:bodyPr/>
                    <a:lstStyle/>
                    <a:p>
                      <a:pPr algn="ctr" fontAlgn="b"/>
                      <a:r>
                        <a:rPr lang="it-IT" sz="1200" b="1" i="0" u="none" strike="noStrike" dirty="0">
                          <a:solidFill>
                            <a:srgbClr val="000000"/>
                          </a:solidFill>
                          <a:effectLst/>
                          <a:latin typeface="Calibri" panose="020F0502020204030204" pitchFamily="34" charset="0"/>
                          <a:cs typeface="Calibri" panose="020F0502020204030204" pitchFamily="34" charset="0"/>
                        </a:rPr>
                        <a:t>TOTALE</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l" fontAlgn="b"/>
                      <a:r>
                        <a:rPr lang="it-IT" sz="1200" b="0" i="0" u="none" strike="noStrike">
                          <a:solidFill>
                            <a:srgbClr val="000000"/>
                          </a:solidFill>
                          <a:effectLst/>
                          <a:latin typeface="Calibri" panose="020F0502020204030204" pitchFamily="34" charset="0"/>
                          <a:cs typeface="Calibri" panose="020F0502020204030204" pitchFamily="34" charset="0"/>
                        </a:rPr>
                        <a:t> </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l" fontAlgn="b"/>
                      <a:r>
                        <a:rPr lang="it-IT" sz="1200" b="0" i="0" u="none" strike="noStrike">
                          <a:solidFill>
                            <a:srgbClr val="000000"/>
                          </a:solidFill>
                          <a:effectLst/>
                          <a:latin typeface="Calibri" panose="020F0502020204030204" pitchFamily="34" charset="0"/>
                          <a:cs typeface="Calibri" panose="020F0502020204030204" pitchFamily="34" charset="0"/>
                        </a:rPr>
                        <a:t> </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tc>
                  <a:txBody>
                    <a:bodyPr/>
                    <a:lstStyle/>
                    <a:p>
                      <a:pPr algn="ctr" fontAlgn="b"/>
                      <a:r>
                        <a:rPr lang="it-IT" sz="1200" b="1" i="0" u="none" strike="noStrike" dirty="0">
                          <a:solidFill>
                            <a:srgbClr val="FF0000"/>
                          </a:solidFill>
                          <a:effectLst/>
                          <a:latin typeface="Calibri" panose="020F0502020204030204" pitchFamily="34" charset="0"/>
                          <a:cs typeface="Calibri" panose="020F0502020204030204" pitchFamily="34" charset="0"/>
                        </a:rPr>
                        <a:t>15.890.899.998,00</a:t>
                      </a:r>
                    </a:p>
                  </a:txBody>
                  <a:tcPr marL="8250" marR="8250" marT="82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DCF8"/>
                    </a:solidFill>
                  </a:tcPr>
                </a:tc>
                <a:extLst>
                  <a:ext uri="{0D108BD9-81ED-4DB2-BD59-A6C34878D82A}">
                    <a16:rowId xmlns:a16="http://schemas.microsoft.com/office/drawing/2014/main" val="3759414966"/>
                  </a:ext>
                </a:extLst>
              </a:tr>
            </a:tbl>
          </a:graphicData>
        </a:graphic>
      </p:graphicFrame>
      <p:sp>
        <p:nvSpPr>
          <p:cNvPr id="6" name="CasellaDiTesto 5">
            <a:extLst>
              <a:ext uri="{FF2B5EF4-FFF2-40B4-BE49-F238E27FC236}">
                <a16:creationId xmlns:a16="http://schemas.microsoft.com/office/drawing/2014/main" id="{1569C81D-07AE-6382-977B-E6AF182CB3E4}"/>
              </a:ext>
            </a:extLst>
          </p:cNvPr>
          <p:cNvSpPr txBox="1"/>
          <p:nvPr/>
        </p:nvSpPr>
        <p:spPr>
          <a:xfrm>
            <a:off x="838200" y="5576751"/>
            <a:ext cx="10383982" cy="276999"/>
          </a:xfrm>
          <a:prstGeom prst="rect">
            <a:avLst/>
          </a:prstGeom>
          <a:noFill/>
        </p:spPr>
        <p:txBody>
          <a:bodyPr wrap="square">
            <a:spAutoFit/>
          </a:bodyPr>
          <a:lstStyle/>
          <a:p>
            <a:r>
              <a:rPr lang="it-IT" sz="1200" dirty="0">
                <a:solidFill>
                  <a:srgbClr val="FF0000"/>
                </a:solidFill>
              </a:rPr>
              <a:t>*Il disastro idrogeologico in Emilia ha spinto il Governo a mantenere l’importo di 1.287 miliardi  da destinare all’Emilia Romagna.</a:t>
            </a:r>
          </a:p>
        </p:txBody>
      </p:sp>
    </p:spTree>
    <p:extLst>
      <p:ext uri="{BB962C8B-B14F-4D97-AF65-F5344CB8AC3E}">
        <p14:creationId xmlns:p14="http://schemas.microsoft.com/office/powerpoint/2010/main" val="71709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952540"/>
            <a:ext cx="10515600" cy="3850370"/>
          </a:xfrm>
        </p:spPr>
        <p:txBody>
          <a:bodyPr>
            <a:noAutofit/>
          </a:bodyPr>
          <a:lstStyle/>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Il definanziamento di molti progetti comunali fa sorgere il problema delle risorse con cui finanziare  i relativi progetti alcuni dei quali in fase avanzata di realizzazione. Si fa riferimento al Fondo complementare ed ai Fondi di coesione 2021/2027, ma il Governo non ha ancora trovato una soluzione.</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19</a:t>
            </a:fld>
            <a:endParaRPr lang="it-IT"/>
          </a:p>
        </p:txBody>
      </p:sp>
    </p:spTree>
    <p:extLst>
      <p:ext uri="{BB962C8B-B14F-4D97-AF65-F5344CB8AC3E}">
        <p14:creationId xmlns:p14="http://schemas.microsoft.com/office/powerpoint/2010/main" val="743511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472D340-0BA9-4FF4-893B-C74DEC5801A2}"/>
              </a:ext>
            </a:extLst>
          </p:cNvPr>
          <p:cNvSpPr txBox="1"/>
          <p:nvPr/>
        </p:nvSpPr>
        <p:spPr>
          <a:xfrm>
            <a:off x="654269" y="348221"/>
            <a:ext cx="11098924" cy="5777864"/>
          </a:xfrm>
          <a:prstGeom prst="rect">
            <a:avLst/>
          </a:prstGeom>
          <a:noFill/>
        </p:spPr>
        <p:txBody>
          <a:bodyPr wrap="square" rtlCol="0">
            <a:spAutoFit/>
          </a:bodyPr>
          <a:lstStyle/>
          <a:p>
            <a:pPr algn="just">
              <a:lnSpc>
                <a:spcPct val="107000"/>
              </a:lnSpc>
              <a:spcAft>
                <a:spcPts val="800"/>
              </a:spcAft>
            </a:pPr>
            <a:r>
              <a:rPr lang="it-IT" sz="3600" dirty="0">
                <a:solidFill>
                  <a:srgbClr val="FF0000"/>
                </a:solidFill>
                <a:latin typeface="Calibri" panose="020F0502020204030204" pitchFamily="34" charset="0"/>
                <a:cs typeface="Times New Roman" panose="02020603050405020304" pitchFamily="18" charset="0"/>
              </a:rPr>
              <a:t>Regolamenti UE che disciplinano le finalità e l’attuazione del </a:t>
            </a:r>
            <a:r>
              <a:rPr lang="it-IT" sz="3600" dirty="0" err="1">
                <a:solidFill>
                  <a:srgbClr val="FF0000"/>
                </a:solidFill>
                <a:latin typeface="Calibri" panose="020F0502020204030204" pitchFamily="34" charset="0"/>
                <a:cs typeface="Times New Roman" panose="02020603050405020304" pitchFamily="18" charset="0"/>
              </a:rPr>
              <a:t>Nex</a:t>
            </a:r>
            <a:r>
              <a:rPr lang="it-IT" sz="3600" dirty="0">
                <a:solidFill>
                  <a:srgbClr val="FF0000"/>
                </a:solidFill>
                <a:latin typeface="Calibri" panose="020F0502020204030204" pitchFamily="34" charset="0"/>
                <a:cs typeface="Times New Roman" panose="02020603050405020304" pitchFamily="18" charset="0"/>
              </a:rPr>
              <a:t>- Generation-EU :</a:t>
            </a:r>
          </a:p>
          <a:p>
            <a:pPr algn="just">
              <a:lnSpc>
                <a:spcPct val="107000"/>
              </a:lnSpc>
              <a:spcAft>
                <a:spcPts val="800"/>
              </a:spcAft>
            </a:pPr>
            <a:r>
              <a:rPr lang="it-IT" sz="3200" dirty="0">
                <a:solidFill>
                  <a:schemeClr val="accent5">
                    <a:lumMod val="75000"/>
                  </a:schemeClr>
                </a:solidFill>
                <a:latin typeface="Calibri" panose="020F0502020204030204" pitchFamily="34" charset="0"/>
                <a:cs typeface="Times New Roman" panose="02020603050405020304" pitchFamily="18" charset="0"/>
              </a:rPr>
              <a:t>- </a:t>
            </a:r>
            <a:r>
              <a:rPr lang="it-IT" sz="3200" dirty="0">
                <a:solidFill>
                  <a:srgbClr val="0070C0"/>
                </a:solidFill>
                <a:latin typeface="Calibri" panose="020F0502020204030204" pitchFamily="34" charset="0"/>
                <a:cs typeface="Times New Roman" panose="02020603050405020304" pitchFamily="18" charset="0"/>
              </a:rPr>
              <a:t>Reg (UE) 2020/2094 del Consiglio del 14 dicembre 2020 che istituisce uno strumento per la ripresa, il sostegno dell’economia dopo la crisi COVID-19;</a:t>
            </a:r>
          </a:p>
          <a:p>
            <a:pPr algn="just">
              <a:lnSpc>
                <a:spcPct val="107000"/>
              </a:lnSpc>
              <a:spcAft>
                <a:spcPts val="800"/>
              </a:spcAft>
            </a:pPr>
            <a:r>
              <a:rPr lang="it-IT" sz="3200" dirty="0">
                <a:solidFill>
                  <a:srgbClr val="0070C0"/>
                </a:solidFill>
                <a:latin typeface="Calibri" panose="020F0502020204030204" pitchFamily="34" charset="0"/>
                <a:cs typeface="Times New Roman" panose="02020603050405020304" pitchFamily="18" charset="0"/>
              </a:rPr>
              <a:t>- Reg (UE) 2021/241 del Parlamento e del Consiglio del 12 febbraio 2021 che istituisce il dispositivo per la ripresa e la resilienza;</a:t>
            </a:r>
          </a:p>
          <a:p>
            <a:pPr algn="just">
              <a:lnSpc>
                <a:spcPct val="107000"/>
              </a:lnSpc>
              <a:spcAft>
                <a:spcPts val="800"/>
              </a:spcAft>
            </a:pPr>
            <a:r>
              <a:rPr lang="it-IT" sz="3200" dirty="0">
                <a:solidFill>
                  <a:srgbClr val="0070C0"/>
                </a:solidFill>
                <a:latin typeface="Calibri" panose="020F0502020204030204" pitchFamily="34" charset="0"/>
                <a:cs typeface="Times New Roman" panose="02020603050405020304" pitchFamily="18" charset="0"/>
              </a:rPr>
              <a:t>- Reg (UE) 2023/435 del Parlamento e del Consiglio del 27 febbraio 2023 </a:t>
            </a:r>
            <a:r>
              <a:rPr lang="it-IT" sz="3200" dirty="0" err="1">
                <a:solidFill>
                  <a:srgbClr val="0070C0"/>
                </a:solidFill>
                <a:latin typeface="Calibri" panose="020F0502020204030204" pitchFamily="34" charset="0"/>
                <a:cs typeface="Times New Roman" panose="02020603050405020304" pitchFamily="18" charset="0"/>
              </a:rPr>
              <a:t>RePower</a:t>
            </a:r>
            <a:r>
              <a:rPr lang="it-IT" sz="3200" dirty="0">
                <a:solidFill>
                  <a:srgbClr val="0070C0"/>
                </a:solidFill>
                <a:latin typeface="Calibri" panose="020F0502020204030204" pitchFamily="34" charset="0"/>
                <a:cs typeface="Times New Roman" panose="02020603050405020304" pitchFamily="18" charset="0"/>
              </a:rPr>
              <a:t> EU che modifica Reg 2021/241.</a:t>
            </a:r>
          </a:p>
        </p:txBody>
      </p:sp>
      <p:sp>
        <p:nvSpPr>
          <p:cNvPr id="2" name="Segnaposto numero diapositiva 1">
            <a:extLst>
              <a:ext uri="{FF2B5EF4-FFF2-40B4-BE49-F238E27FC236}">
                <a16:creationId xmlns:a16="http://schemas.microsoft.com/office/drawing/2014/main" id="{A18FBD8F-7ACE-ACCC-726B-F5AE59802FFC}"/>
              </a:ext>
            </a:extLst>
          </p:cNvPr>
          <p:cNvSpPr>
            <a:spLocks noGrp="1"/>
          </p:cNvSpPr>
          <p:nvPr>
            <p:ph type="sldNum" sz="quarter" idx="12"/>
          </p:nvPr>
        </p:nvSpPr>
        <p:spPr/>
        <p:txBody>
          <a:bodyPr/>
          <a:lstStyle/>
          <a:p>
            <a:fld id="{AD40A07A-791B-4982-8048-CDE541102367}" type="slidenum">
              <a:rPr lang="it-IT" smtClean="0"/>
              <a:t>2</a:t>
            </a:fld>
            <a:endParaRPr lang="it-IT"/>
          </a:p>
        </p:txBody>
      </p:sp>
    </p:spTree>
    <p:extLst>
      <p:ext uri="{BB962C8B-B14F-4D97-AF65-F5344CB8AC3E}">
        <p14:creationId xmlns:p14="http://schemas.microsoft.com/office/powerpoint/2010/main" val="2478178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01557"/>
            <a:ext cx="10515600" cy="4866369"/>
          </a:xfrm>
        </p:spPr>
        <p:txBody>
          <a:bodyPr>
            <a:noAutofit/>
          </a:bodyPr>
          <a:lstStyle/>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L’impatto sulla crescita arriva non solo dalla spesa ma anche dalle  </a:t>
            </a:r>
            <a:r>
              <a:rPr lang="it-IT" sz="2000" dirty="0">
                <a:solidFill>
                  <a:srgbClr val="FF0000"/>
                </a:solidFill>
                <a:latin typeface="Calibri" panose="020F0502020204030204" pitchFamily="34" charset="0"/>
                <a:cs typeface="Times New Roman" panose="02020603050405020304" pitchFamily="18" charset="0"/>
              </a:rPr>
              <a:t>riforme. </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Ma su tale campo si registrano molti </a:t>
            </a:r>
            <a:r>
              <a:rPr lang="it-IT" sz="2000" dirty="0">
                <a:solidFill>
                  <a:srgbClr val="FF0000"/>
                </a:solidFill>
                <a:latin typeface="Calibri" panose="020F0502020204030204" pitchFamily="34" charset="0"/>
                <a:cs typeface="Times New Roman" panose="02020603050405020304" pitchFamily="18" charset="0"/>
              </a:rPr>
              <a:t>rallentamenti</a:t>
            </a:r>
            <a:r>
              <a:rPr lang="it-IT" sz="2000" dirty="0">
                <a:solidFill>
                  <a:srgbClr val="0070C0"/>
                </a:solidFill>
                <a:latin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Si è chiesto di allungare i tempi previsti ( ad esempio ):</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	per ridurre i tempi di pagamento della P.A. ;</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	per ridurre gli arretrati dei tribunali civili;</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               assunzioni nei tribunali per Ufficio del Processo</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	per accelerare i tempi di aggiudicazione ed esecuzione degli appalti;</a:t>
            </a:r>
          </a:p>
          <a:p>
            <a:pPr marL="0" indent="0" algn="just">
              <a:lnSpc>
                <a:spcPct val="107000"/>
              </a:lnSpc>
              <a:spcAft>
                <a:spcPts val="800"/>
              </a:spcAft>
              <a:buNone/>
            </a:pPr>
            <a:r>
              <a:rPr lang="it-IT" sz="2000" dirty="0">
                <a:solidFill>
                  <a:srgbClr val="0070C0"/>
                </a:solidFill>
                <a:latin typeface="Calibri" panose="020F0502020204030204" pitchFamily="34" charset="0"/>
                <a:cs typeface="Times New Roman" panose="02020603050405020304" pitchFamily="18" charset="0"/>
              </a:rPr>
              <a:t>-               modifica del target sugli asili nido.</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20</a:t>
            </a:fld>
            <a:endParaRPr lang="it-IT"/>
          </a:p>
        </p:txBody>
      </p:sp>
    </p:spTree>
    <p:extLst>
      <p:ext uri="{BB962C8B-B14F-4D97-AF65-F5344CB8AC3E}">
        <p14:creationId xmlns:p14="http://schemas.microsoft.com/office/powerpoint/2010/main" val="723057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489981"/>
            <a:ext cx="10515600" cy="3488419"/>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Modifica della </a:t>
            </a:r>
            <a:r>
              <a:rPr lang="it-IT" sz="3200" i="1" dirty="0">
                <a:solidFill>
                  <a:srgbClr val="FF0000"/>
                </a:solidFill>
                <a:latin typeface="Calibri" panose="020F0502020204030204" pitchFamily="34" charset="0"/>
                <a:cs typeface="Times New Roman" panose="02020603050405020304" pitchFamily="18" charset="0"/>
              </a:rPr>
              <a:t>Governance</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Anche la Governance ha subito un rilevante cambiamento disposto dal D.L. n. 13/2023 con l’istituzione presso la Presidenza del Consiglio dei Ministri della Struttura di missione PNRR. </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21</a:t>
            </a:fld>
            <a:endParaRPr lang="it-IT"/>
          </a:p>
        </p:txBody>
      </p:sp>
    </p:spTree>
    <p:extLst>
      <p:ext uri="{BB962C8B-B14F-4D97-AF65-F5344CB8AC3E}">
        <p14:creationId xmlns:p14="http://schemas.microsoft.com/office/powerpoint/2010/main" val="1857857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Il Programma deve tener conto di alcune essenziali condizionalità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a:t>
            </a:r>
            <a:r>
              <a:rPr lang="it-IT" dirty="0">
                <a:solidFill>
                  <a:srgbClr val="0070C0"/>
                </a:solidFill>
                <a:latin typeface="Calibri" panose="020F0502020204030204" pitchFamily="34" charset="0"/>
                <a:cs typeface="Times New Roman" panose="02020603050405020304" pitchFamily="18" charset="0"/>
              </a:rPr>
              <a:t>gli artt. 2 e 5, Reg UE 2021/241 prevedono il rispetto del principio di non arrecare danni all’ambiente (Reg UE 2000/852 ); </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 privilegiare il lavoro per i giovani( art 3 </a:t>
            </a:r>
            <a:r>
              <a:rPr lang="it-IT" i="1" dirty="0" err="1">
                <a:solidFill>
                  <a:srgbClr val="0070C0"/>
                </a:solidFill>
                <a:latin typeface="Calibri" panose="020F0502020204030204" pitchFamily="34" charset="0"/>
                <a:cs typeface="Times New Roman" panose="02020603050405020304" pitchFamily="18" charset="0"/>
              </a:rPr>
              <a:t>lett</a:t>
            </a:r>
            <a:r>
              <a:rPr lang="it-IT" i="1" dirty="0">
                <a:solidFill>
                  <a:srgbClr val="0070C0"/>
                </a:solidFill>
                <a:latin typeface="Calibri" panose="020F0502020204030204" pitchFamily="34" charset="0"/>
                <a:cs typeface="Times New Roman" panose="02020603050405020304" pitchFamily="18" charset="0"/>
              </a:rPr>
              <a:t> f</a:t>
            </a:r>
            <a:r>
              <a:rPr lang="it-IT" dirty="0">
                <a:solidFill>
                  <a:srgbClr val="0070C0"/>
                </a:solidFill>
                <a:latin typeface="Calibri" panose="020F0502020204030204" pitchFamily="34" charset="0"/>
                <a:cs typeface="Times New Roman" panose="02020603050405020304" pitchFamily="18" charset="0"/>
              </a:rPr>
              <a:t> Reg UE 2001/241 e art 47 Dl 77/2021) e  per le donne ( art. 4, c. 1, Reg UE 2021/241);</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 il 40% degli interventi devono essere indirizzati al Sud del Paese</a:t>
            </a:r>
          </a:p>
          <a:p>
            <a:pPr marL="0" indent="0" algn="just">
              <a:lnSpc>
                <a:spcPct val="107000"/>
              </a:lnSpc>
              <a:spcAft>
                <a:spcPts val="800"/>
              </a:spcAft>
              <a:buNone/>
            </a:pPr>
            <a:endParaRPr lang="it-IT" sz="3200" dirty="0">
              <a:solidFill>
                <a:srgbClr val="0070C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22</a:t>
            </a:fld>
            <a:endParaRPr lang="it-IT"/>
          </a:p>
        </p:txBody>
      </p:sp>
    </p:spTree>
    <p:extLst>
      <p:ext uri="{BB962C8B-B14F-4D97-AF65-F5344CB8AC3E}">
        <p14:creationId xmlns:p14="http://schemas.microsoft.com/office/powerpoint/2010/main" val="835637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Chi realizza gli interventi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L’art. 9, c. 1 D.L. 31/5/2021 n. 77 prevede che alla realizzazione operativa degli interventi provvedono le Amministrazioni centrali ma anche le Regioni, le Province autonome di Trento e Bolzano e gli Enti Locali sulla base delle specifiche competenze  e della diversa titolarità attribuita dal PNRR. </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Il sistema multilivello, previsto dalla legislazione nazionale, ha privilegiato le Amministrazioni Ministeriali attribuendo loro la titolarità mentre le Regioni e gli Enti locali sono soggetti attuatori.</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23</a:t>
            </a:fld>
            <a:endParaRPr lang="it-IT"/>
          </a:p>
        </p:txBody>
      </p:sp>
    </p:spTree>
    <p:extLst>
      <p:ext uri="{BB962C8B-B14F-4D97-AF65-F5344CB8AC3E}">
        <p14:creationId xmlns:p14="http://schemas.microsoft.com/office/powerpoint/2010/main" val="3978740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638502"/>
            <a:ext cx="10515600" cy="5178973"/>
          </a:xfrm>
        </p:spPr>
        <p:txBody>
          <a:bodyPr>
            <a:noAutofit/>
          </a:bodyPr>
          <a:lstStyle/>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Le Amministrazioni per la realizzazione degli interventi possono avvalersi del supporto tecnico-operativo  di società a prevalente partecipazione pubblica, rispettivamente  statale, regionale e locale (art. 9 c. 2 D.L. n. 77/2021).</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L’attività di supporto copre anche la fase di </a:t>
            </a:r>
            <a:r>
              <a:rPr lang="it-IT" sz="2400" dirty="0">
                <a:solidFill>
                  <a:srgbClr val="FF0000"/>
                </a:solidFill>
                <a:latin typeface="Calibri" panose="020F0502020204030204" pitchFamily="34" charset="0"/>
                <a:cs typeface="Times New Roman" panose="02020603050405020304" pitchFamily="18" charset="0"/>
              </a:rPr>
              <a:t>definizione</a:t>
            </a:r>
            <a:r>
              <a:rPr lang="it-IT" sz="2400" dirty="0">
                <a:solidFill>
                  <a:srgbClr val="0070C0"/>
                </a:solidFill>
                <a:latin typeface="Calibri" panose="020F0502020204030204" pitchFamily="34" charset="0"/>
                <a:cs typeface="Times New Roman" panose="02020603050405020304" pitchFamily="18" charset="0"/>
              </a:rPr>
              <a:t>, </a:t>
            </a:r>
            <a:r>
              <a:rPr lang="it-IT" sz="2400" dirty="0">
                <a:solidFill>
                  <a:srgbClr val="FF0000"/>
                </a:solidFill>
                <a:latin typeface="Calibri" panose="020F0502020204030204" pitchFamily="34" charset="0"/>
                <a:cs typeface="Times New Roman" panose="02020603050405020304" pitchFamily="18" charset="0"/>
              </a:rPr>
              <a:t>attuazione</a:t>
            </a:r>
            <a:r>
              <a:rPr lang="it-IT" sz="2400" dirty="0">
                <a:solidFill>
                  <a:srgbClr val="0070C0"/>
                </a:solidFill>
                <a:latin typeface="Calibri" panose="020F0502020204030204" pitchFamily="34" charset="0"/>
                <a:cs typeface="Times New Roman" panose="02020603050405020304" pitchFamily="18" charset="0"/>
              </a:rPr>
              <a:t>, </a:t>
            </a:r>
            <a:r>
              <a:rPr lang="it-IT" sz="2400" dirty="0">
                <a:solidFill>
                  <a:srgbClr val="FF0000"/>
                </a:solidFill>
                <a:latin typeface="Calibri" panose="020F0502020204030204" pitchFamily="34" charset="0"/>
                <a:cs typeface="Times New Roman" panose="02020603050405020304" pitchFamily="18" charset="0"/>
              </a:rPr>
              <a:t>monitoraggio</a:t>
            </a:r>
            <a:r>
              <a:rPr lang="it-IT" sz="2400" dirty="0">
                <a:solidFill>
                  <a:srgbClr val="0070C0"/>
                </a:solidFill>
                <a:latin typeface="Calibri" panose="020F0502020204030204" pitchFamily="34" charset="0"/>
                <a:cs typeface="Times New Roman" panose="02020603050405020304" pitchFamily="18" charset="0"/>
              </a:rPr>
              <a:t> e </a:t>
            </a:r>
            <a:r>
              <a:rPr lang="it-IT" sz="2400" dirty="0">
                <a:solidFill>
                  <a:srgbClr val="FF0000"/>
                </a:solidFill>
                <a:latin typeface="Calibri" panose="020F0502020204030204" pitchFamily="34" charset="0"/>
                <a:cs typeface="Times New Roman" panose="02020603050405020304" pitchFamily="18" charset="0"/>
              </a:rPr>
              <a:t>valutazione</a:t>
            </a:r>
            <a:r>
              <a:rPr lang="it-IT" sz="2400" dirty="0">
                <a:solidFill>
                  <a:srgbClr val="0070C0"/>
                </a:solidFill>
                <a:latin typeface="Calibri" panose="020F0502020204030204" pitchFamily="34" charset="0"/>
                <a:cs typeface="Times New Roman" panose="02020603050405020304" pitchFamily="18" charset="0"/>
              </a:rPr>
              <a:t> degli interventi e comprende azioni di rafforzamento della capacità amministrativa anche attraverso la messa a disposizione di </a:t>
            </a:r>
            <a:r>
              <a:rPr lang="it-IT" sz="2400" dirty="0">
                <a:solidFill>
                  <a:srgbClr val="FF0000"/>
                </a:solidFill>
                <a:latin typeface="Calibri" panose="020F0502020204030204" pitchFamily="34" charset="0"/>
                <a:cs typeface="Times New Roman" panose="02020603050405020304" pitchFamily="18" charset="0"/>
              </a:rPr>
              <a:t>esperti</a:t>
            </a:r>
            <a:r>
              <a:rPr lang="it-IT" sz="2400" dirty="0">
                <a:solidFill>
                  <a:srgbClr val="0070C0"/>
                </a:solidFill>
                <a:latin typeface="Calibri" panose="020F0502020204030204" pitchFamily="34" charset="0"/>
                <a:cs typeface="Times New Roman" panose="02020603050405020304" pitchFamily="18" charset="0"/>
              </a:rPr>
              <a:t> particolarmente qualificati (art. 10, c. 2 D.L. n. 77/2021).</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Per l’espletamento delle attività di supporto le società interessate possono provvedere con  le </a:t>
            </a:r>
            <a:r>
              <a:rPr lang="it-IT" sz="2400" dirty="0">
                <a:solidFill>
                  <a:srgbClr val="FF0000"/>
                </a:solidFill>
                <a:latin typeface="Calibri" panose="020F0502020204030204" pitchFamily="34" charset="0"/>
                <a:cs typeface="Times New Roman" panose="02020603050405020304" pitchFamily="18" charset="0"/>
              </a:rPr>
              <a:t>risorse interne</a:t>
            </a:r>
            <a:r>
              <a:rPr lang="it-IT" sz="2400" dirty="0">
                <a:solidFill>
                  <a:srgbClr val="0070C0"/>
                </a:solidFill>
                <a:latin typeface="Calibri" panose="020F0502020204030204" pitchFamily="34" charset="0"/>
                <a:cs typeface="Times New Roman" panose="02020603050405020304" pitchFamily="18" charset="0"/>
              </a:rPr>
              <a:t>, con </a:t>
            </a:r>
            <a:r>
              <a:rPr lang="it-IT" sz="2400" dirty="0">
                <a:solidFill>
                  <a:srgbClr val="FF0000"/>
                </a:solidFill>
                <a:latin typeface="Calibri" panose="020F0502020204030204" pitchFamily="34" charset="0"/>
                <a:cs typeface="Times New Roman" panose="02020603050405020304" pitchFamily="18" charset="0"/>
              </a:rPr>
              <a:t>personale esterno</a:t>
            </a:r>
            <a:r>
              <a:rPr lang="it-IT" sz="2400" dirty="0">
                <a:solidFill>
                  <a:srgbClr val="0070C0"/>
                </a:solidFill>
                <a:latin typeface="Calibri" panose="020F0502020204030204" pitchFamily="34" charset="0"/>
                <a:cs typeface="Times New Roman" panose="02020603050405020304" pitchFamily="18" charset="0"/>
              </a:rPr>
              <a:t>, nonché con il ricorso a competenze di </a:t>
            </a:r>
            <a:r>
              <a:rPr lang="it-IT" sz="2400" dirty="0">
                <a:solidFill>
                  <a:srgbClr val="FF0000"/>
                </a:solidFill>
                <a:latin typeface="Calibri" panose="020F0502020204030204" pitchFamily="34" charset="0"/>
                <a:cs typeface="Times New Roman" panose="02020603050405020304" pitchFamily="18" charset="0"/>
              </a:rPr>
              <a:t>persone fisiche o giuridiche</a:t>
            </a:r>
            <a:r>
              <a:rPr lang="it-IT" sz="2400" dirty="0">
                <a:solidFill>
                  <a:srgbClr val="0070C0"/>
                </a:solidFill>
                <a:latin typeface="Calibri" panose="020F0502020204030204" pitchFamily="34" charset="0"/>
                <a:cs typeface="Times New Roman" panose="02020603050405020304" pitchFamily="18" charset="0"/>
              </a:rPr>
              <a:t>, disponibili </a:t>
            </a:r>
            <a:r>
              <a:rPr lang="it-IT" sz="2400" dirty="0">
                <a:solidFill>
                  <a:srgbClr val="FF0000"/>
                </a:solidFill>
                <a:latin typeface="Calibri" panose="020F0502020204030204" pitchFamily="34" charset="0"/>
                <a:cs typeface="Times New Roman" panose="02020603050405020304" pitchFamily="18" charset="0"/>
              </a:rPr>
              <a:t>sul mercato </a:t>
            </a:r>
            <a:r>
              <a:rPr lang="it-IT" sz="2400" dirty="0">
                <a:solidFill>
                  <a:srgbClr val="0070C0"/>
                </a:solidFill>
                <a:latin typeface="Calibri" panose="020F0502020204030204" pitchFamily="34" charset="0"/>
                <a:cs typeface="Times New Roman" panose="02020603050405020304" pitchFamily="18" charset="0"/>
              </a:rPr>
              <a:t>(art. 10, c. 6 D.L. n. 77/2021).</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24</a:t>
            </a:fld>
            <a:endParaRPr lang="it-IT"/>
          </a:p>
        </p:txBody>
      </p:sp>
    </p:spTree>
    <p:extLst>
      <p:ext uri="{BB962C8B-B14F-4D97-AF65-F5344CB8AC3E}">
        <p14:creationId xmlns:p14="http://schemas.microsoft.com/office/powerpoint/2010/main" val="562377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565688" y="646252"/>
            <a:ext cx="10788112" cy="5196609"/>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Obblighi degli enti attuatori</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L’art. 9, c. 4, D.L. n. 77/2021, impone alle amministrazioni attuatrici l’obbligo di assicurare: </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 la completa </a:t>
            </a:r>
            <a:r>
              <a:rPr lang="it-IT" dirty="0">
                <a:solidFill>
                  <a:srgbClr val="FF0000"/>
                </a:solidFill>
                <a:latin typeface="Calibri" panose="020F0502020204030204" pitchFamily="34" charset="0"/>
                <a:cs typeface="Times New Roman" panose="02020603050405020304" pitchFamily="18" charset="0"/>
              </a:rPr>
              <a:t>tracciabilità </a:t>
            </a:r>
            <a:r>
              <a:rPr lang="it-IT" dirty="0">
                <a:solidFill>
                  <a:srgbClr val="0070C0"/>
                </a:solidFill>
                <a:latin typeface="Calibri" panose="020F0502020204030204" pitchFamily="34" charset="0"/>
                <a:cs typeface="Times New Roman" panose="02020603050405020304" pitchFamily="18" charset="0"/>
              </a:rPr>
              <a:t>delle operazioni  e la tenuta di una apposita </a:t>
            </a:r>
            <a:r>
              <a:rPr lang="it-IT" dirty="0">
                <a:solidFill>
                  <a:srgbClr val="FF0000"/>
                </a:solidFill>
                <a:latin typeface="Calibri" panose="020F0502020204030204" pitchFamily="34" charset="0"/>
                <a:cs typeface="Times New Roman" panose="02020603050405020304" pitchFamily="18" charset="0"/>
              </a:rPr>
              <a:t>codificazione contabile </a:t>
            </a:r>
            <a:r>
              <a:rPr lang="it-IT" dirty="0">
                <a:solidFill>
                  <a:srgbClr val="0070C0"/>
                </a:solidFill>
                <a:latin typeface="Calibri" panose="020F0502020204030204" pitchFamily="34" charset="0"/>
                <a:cs typeface="Times New Roman" panose="02020603050405020304" pitchFamily="18" charset="0"/>
              </a:rPr>
              <a:t>per l’utilizzo delle risorse del PNRR. E’ stato previsto che essi costituiscano, nell’ambito del PEG, appositi capitoli di entrata e di spesa al fine di garantire </a:t>
            </a:r>
            <a:r>
              <a:rPr lang="it-IT" dirty="0">
                <a:solidFill>
                  <a:srgbClr val="FF0000"/>
                </a:solidFill>
                <a:latin typeface="Calibri" panose="020F0502020204030204" pitchFamily="34" charset="0"/>
                <a:cs typeface="Times New Roman" panose="02020603050405020304" pitchFamily="18" charset="0"/>
              </a:rPr>
              <a:t>un’esatta imputazione </a:t>
            </a:r>
            <a:r>
              <a:rPr lang="it-IT" dirty="0">
                <a:solidFill>
                  <a:srgbClr val="0070C0"/>
                </a:solidFill>
                <a:latin typeface="Calibri" panose="020F0502020204030204" pitchFamily="34" charset="0"/>
                <a:cs typeface="Times New Roman" panose="02020603050405020304" pitchFamily="18" charset="0"/>
              </a:rPr>
              <a:t>delle entrate e delle uscite con riguardo al finanziamento specifico;</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 la conservazione della </a:t>
            </a:r>
            <a:r>
              <a:rPr lang="it-IT" dirty="0">
                <a:solidFill>
                  <a:srgbClr val="FF0000"/>
                </a:solidFill>
                <a:latin typeface="Calibri" panose="020F0502020204030204" pitchFamily="34" charset="0"/>
                <a:cs typeface="Times New Roman" panose="02020603050405020304" pitchFamily="18" charset="0"/>
              </a:rPr>
              <a:t>documentazione</a:t>
            </a:r>
            <a:r>
              <a:rPr lang="it-IT" dirty="0">
                <a:solidFill>
                  <a:srgbClr val="0070C0"/>
                </a:solidFill>
                <a:latin typeface="Calibri" panose="020F0502020204030204" pitchFamily="34" charset="0"/>
                <a:cs typeface="Times New Roman" panose="02020603050405020304" pitchFamily="18" charset="0"/>
              </a:rPr>
              <a:t> giustificativa su </a:t>
            </a:r>
            <a:r>
              <a:rPr lang="it-IT" dirty="0">
                <a:solidFill>
                  <a:srgbClr val="FF0000"/>
                </a:solidFill>
                <a:latin typeface="Calibri" panose="020F0502020204030204" pitchFamily="34" charset="0"/>
                <a:cs typeface="Times New Roman" panose="02020603050405020304" pitchFamily="18" charset="0"/>
              </a:rPr>
              <a:t>supporti</a:t>
            </a:r>
            <a:r>
              <a:rPr lang="it-IT" dirty="0">
                <a:solidFill>
                  <a:srgbClr val="0070C0"/>
                </a:solidFill>
                <a:latin typeface="Calibri" panose="020F0502020204030204" pitchFamily="34" charset="0"/>
                <a:cs typeface="Times New Roman" panose="02020603050405020304" pitchFamily="18" charset="0"/>
              </a:rPr>
              <a:t> </a:t>
            </a:r>
            <a:r>
              <a:rPr lang="it-IT" dirty="0">
                <a:solidFill>
                  <a:srgbClr val="FF0000"/>
                </a:solidFill>
                <a:latin typeface="Calibri" panose="020F0502020204030204" pitchFamily="34" charset="0"/>
                <a:cs typeface="Times New Roman" panose="02020603050405020304" pitchFamily="18" charset="0"/>
              </a:rPr>
              <a:t>informatici</a:t>
            </a:r>
            <a:r>
              <a:rPr lang="it-IT" dirty="0">
                <a:solidFill>
                  <a:srgbClr val="0070C0"/>
                </a:solidFill>
                <a:latin typeface="Calibri" panose="020F0502020204030204" pitchFamily="34" charset="0"/>
                <a:cs typeface="Times New Roman" panose="02020603050405020304" pitchFamily="18" charset="0"/>
              </a:rPr>
              <a:t>  da rendere disponibili per le attività di controllo e di audit.</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25</a:t>
            </a:fld>
            <a:endParaRPr lang="it-IT"/>
          </a:p>
        </p:txBody>
      </p:sp>
    </p:spTree>
    <p:extLst>
      <p:ext uri="{BB962C8B-B14F-4D97-AF65-F5344CB8AC3E}">
        <p14:creationId xmlns:p14="http://schemas.microsoft.com/office/powerpoint/2010/main" val="1530351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095703"/>
            <a:ext cx="10515600" cy="4721772"/>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I controlli previsti</a:t>
            </a:r>
          </a:p>
          <a:p>
            <a:pPr marL="0" indent="0" algn="just">
              <a:lnSpc>
                <a:spcPct val="107000"/>
              </a:lnSpc>
              <a:spcAft>
                <a:spcPts val="800"/>
              </a:spcAft>
              <a:buNone/>
            </a:pPr>
            <a:r>
              <a:rPr lang="it-IT" sz="3200" dirty="0">
                <a:solidFill>
                  <a:srgbClr val="0070C0"/>
                </a:solidFill>
                <a:latin typeface="Calibri" panose="020F0502020204030204" pitchFamily="34" charset="0"/>
                <a:cs typeface="Times New Roman" panose="02020603050405020304" pitchFamily="18" charset="0"/>
              </a:rPr>
              <a:t>L’art. 9, c. 3, D.L. n. 77/2021 prevede che "</a:t>
            </a:r>
            <a:r>
              <a:rPr lang="it-IT" sz="3200" i="1" dirty="0">
                <a:solidFill>
                  <a:srgbClr val="0070C0"/>
                </a:solidFill>
                <a:latin typeface="Calibri" panose="020F0502020204030204" pitchFamily="34" charset="0"/>
                <a:cs typeface="Times New Roman" panose="02020603050405020304" pitchFamily="18" charset="0"/>
              </a:rPr>
              <a:t>gli atti, i contratti, i provvedimenti di spesa adottati dalle amministrazioni sono sottoposti agli ordinari controlli di legalità ed ai controlli amministrativi contabili previsti dalla legislazione nazionale</a:t>
            </a:r>
            <a:r>
              <a:rPr lang="it-IT" sz="3200" dirty="0">
                <a:solidFill>
                  <a:srgbClr val="0070C0"/>
                </a:solidFill>
                <a:latin typeface="Calibri" panose="020F0502020204030204" pitchFamily="34" charset="0"/>
                <a:cs typeface="Times New Roman" panose="02020603050405020304" pitchFamily="18" charset="0"/>
              </a:rPr>
              <a:t>"</a:t>
            </a:r>
            <a:r>
              <a:rPr lang="it-IT" sz="3200" i="1" dirty="0">
                <a:solidFill>
                  <a:srgbClr val="0070C0"/>
                </a:solidFill>
                <a:latin typeface="Calibri" panose="020F0502020204030204" pitchFamily="34" charset="0"/>
                <a:cs typeface="Times New Roman" panose="02020603050405020304" pitchFamily="18" charset="0"/>
              </a:rPr>
              <a:t>.</a:t>
            </a:r>
            <a:r>
              <a:rPr lang="it-IT" sz="3200" dirty="0">
                <a:solidFill>
                  <a:srgbClr val="0070C0"/>
                </a:solidFill>
                <a:latin typeface="Calibri" panose="020F0502020204030204" pitchFamily="34" charset="0"/>
                <a:cs typeface="Times New Roman" panose="02020603050405020304" pitchFamily="18" charset="0"/>
              </a:rPr>
              <a:t> </a:t>
            </a:r>
            <a:endParaRPr lang="it-IT" dirty="0">
              <a:solidFill>
                <a:srgbClr val="0070C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26</a:t>
            </a:fld>
            <a:endParaRPr lang="it-IT"/>
          </a:p>
        </p:txBody>
      </p:sp>
    </p:spTree>
    <p:extLst>
      <p:ext uri="{BB962C8B-B14F-4D97-AF65-F5344CB8AC3E}">
        <p14:creationId xmlns:p14="http://schemas.microsoft.com/office/powerpoint/2010/main" val="3062457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839513"/>
            <a:ext cx="10515600" cy="5178973"/>
          </a:xfrm>
        </p:spPr>
        <p:txBody>
          <a:bodyPr>
            <a:noAutofit/>
          </a:bodyPr>
          <a:lstStyle/>
          <a:p>
            <a:pPr marL="0" indent="0" algn="just">
              <a:lnSpc>
                <a:spcPct val="107000"/>
              </a:lnSpc>
              <a:spcAft>
                <a:spcPts val="800"/>
              </a:spcAft>
              <a:buNone/>
            </a:pPr>
            <a:r>
              <a:rPr lang="it-IT" dirty="0">
                <a:solidFill>
                  <a:srgbClr val="FF0000"/>
                </a:solidFill>
                <a:latin typeface="Calibri" panose="020F0502020204030204" pitchFamily="34" charset="0"/>
                <a:cs typeface="Times New Roman" panose="02020603050405020304" pitchFamily="18" charset="0"/>
              </a:rPr>
              <a:t>Il Regolamento (UE) 2021/241 l’art. 22, c 1, specifica che </a:t>
            </a:r>
            <a:r>
              <a:rPr lang="it-IT" dirty="0">
                <a:solidFill>
                  <a:srgbClr val="0070C0"/>
                </a:solidFill>
                <a:latin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gli Stati Membri in qualità di beneficiari, adottano  tutte le opportune misure per tutelare gli interessi finanziari dell’Unione e per garantire che l’utilizzo dei fondi, in relazione alle misure sostenute dal dispositivo, sia conforme al diritto dell’Unione e nazionale applicabile.</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In particolare per quanto riguarda la </a:t>
            </a:r>
            <a:r>
              <a:rPr lang="it-IT" dirty="0">
                <a:solidFill>
                  <a:srgbClr val="FF0000"/>
                </a:solidFill>
                <a:latin typeface="Calibri" panose="020F0502020204030204" pitchFamily="34" charset="0"/>
                <a:cs typeface="Times New Roman" panose="02020603050405020304" pitchFamily="18" charset="0"/>
              </a:rPr>
              <a:t>prevenzione</a:t>
            </a:r>
            <a:r>
              <a:rPr lang="it-IT" dirty="0">
                <a:solidFill>
                  <a:srgbClr val="0070C0"/>
                </a:solidFill>
                <a:latin typeface="Calibri" panose="020F0502020204030204" pitchFamily="34" charset="0"/>
                <a:cs typeface="Times New Roman" panose="02020603050405020304" pitchFamily="18" charset="0"/>
              </a:rPr>
              <a:t>, l’individuazione e la </a:t>
            </a:r>
            <a:r>
              <a:rPr lang="it-IT" dirty="0">
                <a:solidFill>
                  <a:srgbClr val="FF0000"/>
                </a:solidFill>
                <a:latin typeface="Calibri" panose="020F0502020204030204" pitchFamily="34" charset="0"/>
                <a:cs typeface="Times New Roman" panose="02020603050405020304" pitchFamily="18" charset="0"/>
              </a:rPr>
              <a:t>rettifica</a:t>
            </a:r>
            <a:r>
              <a:rPr lang="it-IT" dirty="0">
                <a:solidFill>
                  <a:srgbClr val="0070C0"/>
                </a:solidFill>
                <a:latin typeface="Calibri" panose="020F0502020204030204" pitchFamily="34" charset="0"/>
                <a:cs typeface="Times New Roman" panose="02020603050405020304" pitchFamily="18" charset="0"/>
              </a:rPr>
              <a:t>  delle frodi, dei casi di </a:t>
            </a:r>
            <a:r>
              <a:rPr lang="it-IT" dirty="0">
                <a:solidFill>
                  <a:srgbClr val="FF0000"/>
                </a:solidFill>
                <a:latin typeface="Calibri" panose="020F0502020204030204" pitchFamily="34" charset="0"/>
                <a:cs typeface="Times New Roman" panose="02020603050405020304" pitchFamily="18" charset="0"/>
              </a:rPr>
              <a:t>corruzione</a:t>
            </a:r>
            <a:r>
              <a:rPr lang="it-IT" dirty="0">
                <a:solidFill>
                  <a:srgbClr val="0070C0"/>
                </a:solidFill>
                <a:latin typeface="Calibri" panose="020F0502020204030204" pitchFamily="34" charset="0"/>
                <a:cs typeface="Times New Roman" panose="02020603050405020304" pitchFamily="18" charset="0"/>
              </a:rPr>
              <a:t>, dei </a:t>
            </a:r>
            <a:r>
              <a:rPr lang="it-IT" dirty="0">
                <a:solidFill>
                  <a:srgbClr val="FF0000"/>
                </a:solidFill>
                <a:latin typeface="Calibri" panose="020F0502020204030204" pitchFamily="34" charset="0"/>
                <a:cs typeface="Times New Roman" panose="02020603050405020304" pitchFamily="18" charset="0"/>
              </a:rPr>
              <a:t>conflitto d’interessi </a:t>
            </a:r>
            <a:r>
              <a:rPr lang="it-IT" dirty="0">
                <a:solidFill>
                  <a:srgbClr val="0070C0"/>
                </a:solidFill>
                <a:latin typeface="Calibri" panose="020F0502020204030204" pitchFamily="34" charset="0"/>
                <a:cs typeface="Times New Roman" panose="02020603050405020304" pitchFamily="18" charset="0"/>
              </a:rPr>
              <a:t>e di </a:t>
            </a:r>
            <a:r>
              <a:rPr lang="it-IT" dirty="0">
                <a:solidFill>
                  <a:srgbClr val="FF0000"/>
                </a:solidFill>
                <a:latin typeface="Calibri" panose="020F0502020204030204" pitchFamily="34" charset="0"/>
                <a:cs typeface="Times New Roman" panose="02020603050405020304" pitchFamily="18" charset="0"/>
              </a:rPr>
              <a:t>doppi finanziamenti</a:t>
            </a:r>
            <a:r>
              <a:rPr lang="it-IT" dirty="0">
                <a:solidFill>
                  <a:srgbClr val="0070C0"/>
                </a:solidFill>
                <a:latin typeface="Calibri" panose="020F0502020204030204" pitchFamily="34" charset="0"/>
                <a:cs typeface="Times New Roman" panose="02020603050405020304" pitchFamily="18" charset="0"/>
              </a:rPr>
              <a:t>, gli Stati Membri devono </a:t>
            </a:r>
            <a:r>
              <a:rPr lang="it-IT" dirty="0">
                <a:solidFill>
                  <a:srgbClr val="FF0000"/>
                </a:solidFill>
                <a:latin typeface="Calibri" panose="020F0502020204030204" pitchFamily="34" charset="0"/>
                <a:cs typeface="Times New Roman" panose="02020603050405020304" pitchFamily="18" charset="0"/>
              </a:rPr>
              <a:t>prevedere</a:t>
            </a:r>
            <a:r>
              <a:rPr lang="it-IT" dirty="0">
                <a:solidFill>
                  <a:srgbClr val="0070C0"/>
                </a:solidFill>
                <a:latin typeface="Calibri" panose="020F0502020204030204" pitchFamily="34" charset="0"/>
                <a:cs typeface="Times New Roman" panose="02020603050405020304" pitchFamily="18" charset="0"/>
              </a:rPr>
              <a:t> un sistema di </a:t>
            </a:r>
            <a:r>
              <a:rPr lang="it-IT" dirty="0">
                <a:solidFill>
                  <a:srgbClr val="FF0000"/>
                </a:solidFill>
                <a:latin typeface="Calibri" panose="020F0502020204030204" pitchFamily="34" charset="0"/>
                <a:cs typeface="Times New Roman" panose="02020603050405020304" pitchFamily="18" charset="0"/>
              </a:rPr>
              <a:t>controllo interno</a:t>
            </a:r>
            <a:r>
              <a:rPr lang="it-IT" dirty="0">
                <a:solidFill>
                  <a:srgbClr val="0070C0"/>
                </a:solidFill>
                <a:latin typeface="Calibri" panose="020F0502020204030204" pitchFamily="34" charset="0"/>
                <a:cs typeface="Times New Roman" panose="02020603050405020304" pitchFamily="18" charset="0"/>
              </a:rPr>
              <a:t>, efficace ed efficiente, nonché provvedono al </a:t>
            </a:r>
            <a:r>
              <a:rPr lang="it-IT" dirty="0">
                <a:solidFill>
                  <a:srgbClr val="FF0000"/>
                </a:solidFill>
                <a:latin typeface="Calibri" panose="020F0502020204030204" pitchFamily="34" charset="0"/>
                <a:cs typeface="Times New Roman" panose="02020603050405020304" pitchFamily="18" charset="0"/>
              </a:rPr>
              <a:t>recupero</a:t>
            </a:r>
            <a:r>
              <a:rPr lang="it-IT" dirty="0">
                <a:solidFill>
                  <a:srgbClr val="0070C0"/>
                </a:solidFill>
                <a:latin typeface="Calibri" panose="020F0502020204030204" pitchFamily="34" charset="0"/>
                <a:cs typeface="Times New Roman" panose="02020603050405020304" pitchFamily="18" charset="0"/>
              </a:rPr>
              <a:t> degli importi erroneamente versati o utilizzati in modo non corretto.</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27</a:t>
            </a:fld>
            <a:endParaRPr lang="it-IT"/>
          </a:p>
        </p:txBody>
      </p:sp>
    </p:spTree>
    <p:extLst>
      <p:ext uri="{BB962C8B-B14F-4D97-AF65-F5344CB8AC3E}">
        <p14:creationId xmlns:p14="http://schemas.microsoft.com/office/powerpoint/2010/main" val="530619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1095703"/>
            <a:ext cx="10515600" cy="4721772"/>
          </a:xfrm>
        </p:spPr>
        <p:txBody>
          <a:bodyPr>
            <a:noAutofit/>
          </a:bodyPr>
          <a:lstStyle/>
          <a:p>
            <a:pPr marL="0" indent="0" algn="just">
              <a:lnSpc>
                <a:spcPct val="107000"/>
              </a:lnSpc>
              <a:spcAft>
                <a:spcPts val="800"/>
              </a:spcAft>
              <a:buNone/>
            </a:pPr>
            <a:r>
              <a:rPr lang="it-IT" sz="3600" dirty="0">
                <a:solidFill>
                  <a:srgbClr val="FF0000"/>
                </a:solidFill>
                <a:latin typeface="Calibri" panose="020F0502020204030204" pitchFamily="34" charset="0"/>
                <a:cs typeface="Times New Roman" panose="02020603050405020304" pitchFamily="18" charset="0"/>
              </a:rPr>
              <a:t>Come operano i controlli sul PNRR della Corte dei conti nelle sedi regionali?</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28</a:t>
            </a:fld>
            <a:endParaRPr lang="it-IT"/>
          </a:p>
        </p:txBody>
      </p:sp>
    </p:spTree>
    <p:extLst>
      <p:ext uri="{BB962C8B-B14F-4D97-AF65-F5344CB8AC3E}">
        <p14:creationId xmlns:p14="http://schemas.microsoft.com/office/powerpoint/2010/main" val="2963890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96311" y="420633"/>
            <a:ext cx="10515600" cy="5935717"/>
          </a:xfrm>
        </p:spPr>
        <p:txBody>
          <a:bodyPr>
            <a:noAutofit/>
          </a:bodyPr>
          <a:lstStyle/>
          <a:p>
            <a:pPr marL="0" indent="0" algn="just">
              <a:lnSpc>
                <a:spcPct val="107000"/>
              </a:lnSpc>
              <a:spcAft>
                <a:spcPts val="800"/>
              </a:spcAft>
              <a:buNone/>
            </a:pPr>
            <a:r>
              <a:rPr lang="it-IT" sz="3600" dirty="0">
                <a:solidFill>
                  <a:srgbClr val="FF0000"/>
                </a:solidFill>
                <a:latin typeface="Calibri" panose="020F0502020204030204" pitchFamily="34" charset="0"/>
                <a:cs typeface="Times New Roman" panose="02020603050405020304" pitchFamily="18" charset="0"/>
              </a:rPr>
              <a:t>I controlli della Corte dei conti nelle Sezioni regionali.</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La Corte dei conti esercita il controllo sulla gestione di cui all’art. 3, c. 4, Legge 14 gennaio 1994 n. 20, svolgendo in particolare valutazioni di economicità, efficienza ed efficacia circa l’acquisizione e l’impiego delle risorse finanziarie provenienti dai fondi del PNRR (art. 7, c. 7 D.L. n. 77/2021).</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Tale controllo si informa ai criteri di cooperazione e coordinamento con la Corte dei conti europea, secondo quanto previsto dall’art. 287, paragrafo 3, del Trattato sul funzionamento dell’Unione europea.</a:t>
            </a:r>
          </a:p>
          <a:p>
            <a:pPr marL="0" indent="0" algn="just">
              <a:lnSpc>
                <a:spcPct val="107000"/>
              </a:lnSpc>
              <a:spcAft>
                <a:spcPts val="800"/>
              </a:spcAft>
              <a:buNone/>
            </a:pPr>
            <a:r>
              <a:rPr lang="it-IT" sz="2400" dirty="0">
                <a:solidFill>
                  <a:srgbClr val="0070C0"/>
                </a:solidFill>
                <a:latin typeface="Calibri" panose="020F0502020204030204" pitchFamily="34" charset="0"/>
                <a:cs typeface="Times New Roman" panose="02020603050405020304" pitchFamily="18" charset="0"/>
              </a:rPr>
              <a:t>Esercita inoltre il controllo annuale di regolarità contabile sui rendiconti predisposti dagli Enti locali ai sensi dell’art. 158 TUEL.</a:t>
            </a:r>
          </a:p>
          <a:p>
            <a:pPr marL="0" indent="0" algn="just">
              <a:lnSpc>
                <a:spcPct val="107000"/>
              </a:lnSpc>
              <a:spcAft>
                <a:spcPts val="800"/>
              </a:spcAft>
              <a:buNone/>
            </a:pPr>
            <a:endParaRPr lang="it-IT"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29</a:t>
            </a:fld>
            <a:endParaRPr lang="it-IT"/>
          </a:p>
        </p:txBody>
      </p:sp>
    </p:spTree>
    <p:extLst>
      <p:ext uri="{BB962C8B-B14F-4D97-AF65-F5344CB8AC3E}">
        <p14:creationId xmlns:p14="http://schemas.microsoft.com/office/powerpoint/2010/main" val="991120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472D340-0BA9-4FF4-893B-C74DEC5801A2}"/>
              </a:ext>
            </a:extLst>
          </p:cNvPr>
          <p:cNvSpPr txBox="1"/>
          <p:nvPr/>
        </p:nvSpPr>
        <p:spPr>
          <a:xfrm>
            <a:off x="654269" y="348221"/>
            <a:ext cx="11098924" cy="1251625"/>
          </a:xfrm>
          <a:prstGeom prst="rect">
            <a:avLst/>
          </a:prstGeom>
          <a:noFill/>
        </p:spPr>
        <p:txBody>
          <a:bodyPr wrap="square" rtlCol="0">
            <a:spAutoFit/>
          </a:bodyPr>
          <a:lstStyle/>
          <a:p>
            <a:pPr algn="just">
              <a:lnSpc>
                <a:spcPct val="107000"/>
              </a:lnSpc>
              <a:spcAft>
                <a:spcPts val="800"/>
              </a:spcAft>
            </a:pPr>
            <a:r>
              <a:rPr lang="it-IT" sz="3600" dirty="0">
                <a:solidFill>
                  <a:srgbClr val="FF0000"/>
                </a:solidFill>
                <a:latin typeface="Calibri" panose="020F0502020204030204" pitchFamily="34" charset="0"/>
                <a:cs typeface="Times New Roman" panose="02020603050405020304" pitchFamily="18" charset="0"/>
              </a:rPr>
              <a:t>Il Considerato n. 5 del REG (UE) 2020/2094 del Consiglio del 14 dicembre 2020 così si esprime :</a:t>
            </a:r>
            <a:endParaRPr lang="it-IT" sz="3200" dirty="0">
              <a:solidFill>
                <a:srgbClr val="0070C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A18FBD8F-7ACE-ACCC-726B-F5AE59802FFC}"/>
              </a:ext>
            </a:extLst>
          </p:cNvPr>
          <p:cNvSpPr>
            <a:spLocks noGrp="1"/>
          </p:cNvSpPr>
          <p:nvPr>
            <p:ph type="sldNum" sz="quarter" idx="12"/>
          </p:nvPr>
        </p:nvSpPr>
        <p:spPr/>
        <p:txBody>
          <a:bodyPr/>
          <a:lstStyle/>
          <a:p>
            <a:fld id="{AD40A07A-791B-4982-8048-CDE541102367}" type="slidenum">
              <a:rPr lang="it-IT" smtClean="0"/>
              <a:t>3</a:t>
            </a:fld>
            <a:endParaRPr lang="it-IT"/>
          </a:p>
        </p:txBody>
      </p:sp>
      <p:sp>
        <p:nvSpPr>
          <p:cNvPr id="5" name="CasellaDiTesto 4">
            <a:extLst>
              <a:ext uri="{FF2B5EF4-FFF2-40B4-BE49-F238E27FC236}">
                <a16:creationId xmlns:a16="http://schemas.microsoft.com/office/drawing/2014/main" id="{B6EDB1FC-DACF-D915-E10A-0A235AA71CEB}"/>
              </a:ext>
            </a:extLst>
          </p:cNvPr>
          <p:cNvSpPr txBox="1"/>
          <p:nvPr/>
        </p:nvSpPr>
        <p:spPr>
          <a:xfrm>
            <a:off x="654270" y="2059709"/>
            <a:ext cx="11002022" cy="3539430"/>
          </a:xfrm>
          <a:prstGeom prst="rect">
            <a:avLst/>
          </a:prstGeom>
          <a:noFill/>
        </p:spPr>
        <p:txBody>
          <a:bodyPr wrap="square">
            <a:spAutoFit/>
          </a:bodyPr>
          <a:lstStyle/>
          <a:p>
            <a:pPr algn="just"/>
            <a:r>
              <a:rPr lang="it-IT" sz="3200" dirty="0">
                <a:solidFill>
                  <a:srgbClr val="0070C0"/>
                </a:solidFill>
                <a:latin typeface="Calibri" panose="020F0502020204030204" pitchFamily="34" charset="0"/>
                <a:cs typeface="Times New Roman" panose="02020603050405020304" pitchFamily="18" charset="0"/>
              </a:rPr>
              <a:t>«Per evitare un ulteriore deterioramento dell’economia, dell’occupazione e della coesione sociale e dare impulso ad una ripresa sostenibile e resiliente dell’attività economica è opportuno attuare un programma eccezionale e coordinato di sostegno economico e sociale in uno spirito di solidarietà fra SS.MM., in particolare verso quegli SS.MM. che sono stati colpiti in modo particolarmente grave» dalla pandemia da COVID-19.</a:t>
            </a:r>
          </a:p>
        </p:txBody>
      </p:sp>
    </p:spTree>
    <p:extLst>
      <p:ext uri="{BB962C8B-B14F-4D97-AF65-F5344CB8AC3E}">
        <p14:creationId xmlns:p14="http://schemas.microsoft.com/office/powerpoint/2010/main" val="2854394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96311" y="420633"/>
            <a:ext cx="10515600" cy="5935717"/>
          </a:xfrm>
        </p:spPr>
        <p:txBody>
          <a:bodyPr>
            <a:noAutofit/>
          </a:bodyPr>
          <a:lstStyle/>
          <a:p>
            <a:pPr marL="0" indent="0" algn="just">
              <a:lnSpc>
                <a:spcPct val="107000"/>
              </a:lnSpc>
              <a:spcAft>
                <a:spcPts val="800"/>
              </a:spcAft>
              <a:buNone/>
            </a:pPr>
            <a:r>
              <a:rPr lang="it-IT" sz="3600" dirty="0">
                <a:solidFill>
                  <a:srgbClr val="FF0000"/>
                </a:solidFill>
                <a:latin typeface="Calibri" panose="020F0502020204030204" pitchFamily="34" charset="0"/>
                <a:cs typeface="Times New Roman" panose="02020603050405020304" pitchFamily="18" charset="0"/>
              </a:rPr>
              <a:t>… segue</a:t>
            </a:r>
          </a:p>
          <a:p>
            <a:pPr marL="0" indent="0" algn="just">
              <a:lnSpc>
                <a:spcPct val="107000"/>
              </a:lnSpc>
              <a:spcAft>
                <a:spcPts val="800"/>
              </a:spcAft>
              <a:buNone/>
            </a:pPr>
            <a:r>
              <a:rPr lang="it-IT" sz="3600" dirty="0">
                <a:solidFill>
                  <a:srgbClr val="0070C0"/>
                </a:solidFill>
                <a:latin typeface="Calibri" panose="020F0502020204030204" pitchFamily="34" charset="0"/>
                <a:cs typeface="Times New Roman" panose="02020603050405020304" pitchFamily="18" charset="0"/>
              </a:rPr>
              <a:t>Il controllo si svolge sia sui documenti che attraverso  verifiche sul posto .</a:t>
            </a:r>
          </a:p>
          <a:p>
            <a:pPr marL="0" indent="0" algn="just">
              <a:lnSpc>
                <a:spcPct val="107000"/>
              </a:lnSpc>
              <a:spcAft>
                <a:spcPts val="800"/>
              </a:spcAft>
              <a:buNone/>
            </a:pPr>
            <a:r>
              <a:rPr lang="it-IT" sz="3600" dirty="0">
                <a:solidFill>
                  <a:srgbClr val="0070C0"/>
                </a:solidFill>
                <a:latin typeface="Calibri" panose="020F0502020204030204" pitchFamily="34" charset="0"/>
                <a:cs typeface="Times New Roman" panose="02020603050405020304" pitchFamily="18" charset="0"/>
              </a:rPr>
              <a:t>Possono essere effettuate ispezioni ed accertamenti diretti volti ad individuare lo stato di realizzazione degli interventi .</a:t>
            </a:r>
          </a:p>
          <a:p>
            <a:pPr marL="0" indent="0" algn="just">
              <a:lnSpc>
                <a:spcPct val="107000"/>
              </a:lnSpc>
              <a:spcAft>
                <a:spcPts val="800"/>
              </a:spcAft>
              <a:buNone/>
            </a:pPr>
            <a:r>
              <a:rPr lang="it-IT" sz="3600" dirty="0">
                <a:solidFill>
                  <a:srgbClr val="0070C0"/>
                </a:solidFill>
                <a:latin typeface="Calibri" panose="020F0502020204030204" pitchFamily="34" charset="0"/>
                <a:cs typeface="Times New Roman" panose="02020603050405020304" pitchFamily="18" charset="0"/>
              </a:rPr>
              <a:t>I controlli sono indirizzati alle amministrazioni pubbliche ma anche a organismi di diritto privato fruitori di risorse pubbliche.  </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30</a:t>
            </a:fld>
            <a:endParaRPr lang="it-IT"/>
          </a:p>
        </p:txBody>
      </p:sp>
    </p:spTree>
    <p:extLst>
      <p:ext uri="{BB962C8B-B14F-4D97-AF65-F5344CB8AC3E}">
        <p14:creationId xmlns:p14="http://schemas.microsoft.com/office/powerpoint/2010/main" val="231495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96311" y="748863"/>
            <a:ext cx="10515600" cy="3531476"/>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 segue</a:t>
            </a:r>
          </a:p>
          <a:p>
            <a:pPr marL="0" indent="0" algn="just">
              <a:lnSpc>
                <a:spcPct val="107000"/>
              </a:lnSpc>
              <a:spcAft>
                <a:spcPts val="800"/>
              </a:spcAft>
              <a:buNone/>
            </a:pPr>
            <a:r>
              <a:rPr lang="it-IT" dirty="0">
                <a:solidFill>
                  <a:srgbClr val="0070C0"/>
                </a:solidFill>
                <a:latin typeface="Calibri" panose="020F0502020204030204" pitchFamily="34" charset="0"/>
                <a:cs typeface="Times New Roman" panose="02020603050405020304" pitchFamily="18" charset="0"/>
              </a:rPr>
              <a:t>L’art 3, c 4, legge n 20/1994, valorizza inoltre il controllo in corso di esercizio, il cc.dd.  controllo </a:t>
            </a:r>
            <a:r>
              <a:rPr lang="it-IT" i="1" dirty="0">
                <a:solidFill>
                  <a:srgbClr val="0070C0"/>
                </a:solidFill>
                <a:latin typeface="Calibri" panose="020F0502020204030204" pitchFamily="34" charset="0"/>
                <a:cs typeface="Times New Roman" panose="02020603050405020304" pitchFamily="18" charset="0"/>
              </a:rPr>
              <a:t>in itinere, </a:t>
            </a:r>
            <a:r>
              <a:rPr lang="it-IT" dirty="0">
                <a:solidFill>
                  <a:srgbClr val="0070C0"/>
                </a:solidFill>
                <a:latin typeface="Calibri" panose="020F0502020204030204" pitchFamily="34" charset="0"/>
                <a:cs typeface="Times New Roman" panose="02020603050405020304" pitchFamily="18" charset="0"/>
              </a:rPr>
              <a:t>esso rafforza i presidi di legalità, regolarità e correttezza dell’azione amministrativa ed è in linea con i principi di precauzione a cui è fortemente orientata la disciplina europea che all’art. 22 del Reg. (Ue) n. 2021/241 richiama gli Stati membri ad una rigorosa azione di prevenzione delle </a:t>
            </a:r>
            <a:r>
              <a:rPr lang="it-IT" dirty="0" err="1">
                <a:solidFill>
                  <a:srgbClr val="0070C0"/>
                </a:solidFill>
                <a:latin typeface="Calibri" panose="020F0502020204030204" pitchFamily="34" charset="0"/>
                <a:cs typeface="Times New Roman" panose="02020603050405020304" pitchFamily="18" charset="0"/>
              </a:rPr>
              <a:t>frodi,delle</a:t>
            </a:r>
            <a:r>
              <a:rPr lang="it-IT" dirty="0">
                <a:solidFill>
                  <a:srgbClr val="0070C0"/>
                </a:solidFill>
                <a:latin typeface="Calibri" panose="020F0502020204030204" pitchFamily="34" charset="0"/>
                <a:cs typeface="Times New Roman" panose="02020603050405020304" pitchFamily="18" charset="0"/>
              </a:rPr>
              <a:t> frodi </a:t>
            </a:r>
            <a:r>
              <a:rPr lang="it-IT" dirty="0" err="1">
                <a:solidFill>
                  <a:srgbClr val="0070C0"/>
                </a:solidFill>
                <a:latin typeface="Calibri" panose="020F0502020204030204" pitchFamily="34" charset="0"/>
                <a:cs typeface="Times New Roman" panose="02020603050405020304" pitchFamily="18" charset="0"/>
              </a:rPr>
              <a:t>fiscali,dei</a:t>
            </a:r>
            <a:r>
              <a:rPr lang="it-IT" dirty="0">
                <a:solidFill>
                  <a:srgbClr val="0070C0"/>
                </a:solidFill>
                <a:latin typeface="Calibri" panose="020F0502020204030204" pitchFamily="34" charset="0"/>
                <a:cs typeface="Times New Roman" panose="02020603050405020304" pitchFamily="18" charset="0"/>
              </a:rPr>
              <a:t> conflitti d’interessi, della corruzione, dei doppi finanziamenti a tutela degli interessi finanziari della Ue.</a:t>
            </a:r>
            <a:endParaRPr lang="it-IT" dirty="0">
              <a:solidFill>
                <a:srgbClr val="FF0000"/>
              </a:solidFill>
              <a:latin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31</a:t>
            </a:fld>
            <a:endParaRPr lang="it-IT"/>
          </a:p>
        </p:txBody>
      </p:sp>
    </p:spTree>
    <p:extLst>
      <p:ext uri="{BB962C8B-B14F-4D97-AF65-F5344CB8AC3E}">
        <p14:creationId xmlns:p14="http://schemas.microsoft.com/office/powerpoint/2010/main" val="2579584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06821" y="504496"/>
            <a:ext cx="10515600" cy="5068613"/>
          </a:xfrm>
        </p:spPr>
        <p:txBody>
          <a:bodyPr>
            <a:noAutofit/>
          </a:bodyPr>
          <a:lstStyle/>
          <a:p>
            <a:pPr marL="0" indent="0" algn="just">
              <a:lnSpc>
                <a:spcPct val="107000"/>
              </a:lnSpc>
              <a:spcAft>
                <a:spcPts val="800"/>
              </a:spcAft>
              <a:buNone/>
            </a:pPr>
            <a:r>
              <a:rPr lang="it-IT" sz="3200" kern="100" dirty="0">
                <a:solidFill>
                  <a:srgbClr val="FF0000"/>
                </a:solidFill>
                <a:latin typeface="Calibri" panose="020F0502020204030204" pitchFamily="34" charset="0"/>
                <a:cs typeface="Times New Roman" panose="02020603050405020304" pitchFamily="18" charset="0"/>
              </a:rPr>
              <a:t>L’esperienza di controllo della Corte dei conti Sezione regionale per il Piemonte: deliberazioni n.n. 18 e 78 del 2023.</a:t>
            </a:r>
          </a:p>
          <a:p>
            <a:pPr marL="0" indent="0" algn="just">
              <a:lnSpc>
                <a:spcPct val="107000"/>
              </a:lnSpc>
              <a:spcAft>
                <a:spcPts val="800"/>
              </a:spcAft>
              <a:buNone/>
            </a:pPr>
            <a:r>
              <a:rPr lang="it-IT" sz="2400" kern="100" dirty="0">
                <a:solidFill>
                  <a:srgbClr val="0070C0"/>
                </a:solidFill>
                <a:latin typeface="Calibri" panose="020F0502020204030204" pitchFamily="34" charset="0"/>
                <a:cs typeface="Times New Roman" panose="02020603050405020304" pitchFamily="18" charset="0"/>
              </a:rPr>
              <a:t>La modalità di gestione attraverso bandi centrali ha creato non pochi problemi.</a:t>
            </a:r>
          </a:p>
          <a:p>
            <a:pPr algn="just">
              <a:lnSpc>
                <a:spcPct val="107000"/>
              </a:lnSpc>
              <a:spcAft>
                <a:spcPts val="800"/>
              </a:spcAft>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gestione verticale dei bandi, posta in essere direttamente dai singoli ministeri, non ha facilitato una visione integrata dei diversi settori, perché individua gli enti con riguardo ai singoli progetti, per cui se uno stesso ente ha avuto l’approvazione di più progetti, non si è in grado di stabilire se l’ente con la propria organizzazione e con il proprio personale, possa gestire questo surplus di attività anche sotto il profilo amministrativo contabile</a:t>
            </a:r>
            <a:r>
              <a:rPr lang="it-IT" sz="18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32</a:t>
            </a:fld>
            <a:endParaRPr lang="it-IT"/>
          </a:p>
        </p:txBody>
      </p:sp>
    </p:spTree>
    <p:extLst>
      <p:ext uri="{BB962C8B-B14F-4D97-AF65-F5344CB8AC3E}">
        <p14:creationId xmlns:p14="http://schemas.microsoft.com/office/powerpoint/2010/main" val="1812557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19959" y="575441"/>
            <a:ext cx="10515600" cy="5783427"/>
          </a:xfrm>
        </p:spPr>
        <p:txBody>
          <a:bodyPr>
            <a:noAutofit/>
          </a:bodyPr>
          <a:lstStyle/>
          <a:p>
            <a:pPr marL="0" indent="0" algn="just">
              <a:lnSpc>
                <a:spcPct val="107000"/>
              </a:lnSpc>
              <a:spcAft>
                <a:spcPts val="800"/>
              </a:spcAft>
              <a:buNone/>
            </a:pPr>
            <a:r>
              <a:rPr lang="it-IT" sz="3200" dirty="0">
                <a:solidFill>
                  <a:srgbClr val="FF0000"/>
                </a:solidFill>
                <a:latin typeface="Calibri" panose="020F0502020204030204" pitchFamily="34" charset="0"/>
                <a:cs typeface="Times New Roman" panose="02020603050405020304" pitchFamily="18" charset="0"/>
              </a:rPr>
              <a:t>Con la prima deliberazione n. 18/2023 sono state individuate le seguenti criticità:</a:t>
            </a:r>
            <a:endParaRPr lang="it-IT" sz="2400" dirty="0">
              <a:solidFill>
                <a:srgbClr val="0070C0"/>
              </a:solidFill>
              <a:latin typeface="Calibri" panose="020F0502020204030204" pitchFamily="34" charset="0"/>
              <a:cs typeface="Times New Roman" panose="02020603050405020304" pitchFamily="18" charset="0"/>
            </a:endParaRPr>
          </a:p>
          <a:p>
            <a:pPr algn="just">
              <a:lnSpc>
                <a:spcPct val="107000"/>
              </a:lnSpc>
              <a:spcAft>
                <a:spcPts val="800"/>
              </a:spcAft>
            </a:pPr>
            <a:r>
              <a:rPr lang="it-IT" sz="2400" dirty="0">
                <a:solidFill>
                  <a:srgbClr val="0070C0"/>
                </a:solidFill>
                <a:latin typeface="Calibri" panose="020F0502020204030204" pitchFamily="34" charset="0"/>
                <a:cs typeface="Times New Roman" panose="02020603050405020304" pitchFamily="18" charset="0"/>
              </a:rPr>
              <a:t>estrema parcellizzazione degli interventi;</a:t>
            </a:r>
          </a:p>
          <a:p>
            <a:pPr algn="just">
              <a:lnSpc>
                <a:spcPct val="107000"/>
              </a:lnSpc>
              <a:spcAft>
                <a:spcPts val="800"/>
              </a:spcAft>
            </a:pP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tempo limitato per l’attuazione rispetto alle capacità gestionali ed organizzative degli enti;</a:t>
            </a:r>
            <a:endParaRPr lang="it-IT"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contemporanea gestione di altre Programmazioni UE;</a:t>
            </a:r>
            <a:endParaRPr lang="it-IT"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p</a:t>
            </a: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er le linee di finanziamento che hanno utilizzato progetti già predisposti con diversi ed antecedenti finanziamenti, vi è stata l’esigenza di valutare la presenza delle condizionalità imposte dal dispositivo europeo;</a:t>
            </a:r>
            <a:endParaRPr lang="it-IT"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e</a:t>
            </a: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sigenza di razionalizzazione delle stazioni appaltanti.</a:t>
            </a:r>
            <a:endParaRPr lang="it-IT"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33</a:t>
            </a:fld>
            <a:endParaRPr lang="it-IT"/>
          </a:p>
        </p:txBody>
      </p:sp>
    </p:spTree>
    <p:extLst>
      <p:ext uri="{BB962C8B-B14F-4D97-AF65-F5344CB8AC3E}">
        <p14:creationId xmlns:p14="http://schemas.microsoft.com/office/powerpoint/2010/main" val="1995760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83173" y="575443"/>
            <a:ext cx="10515600" cy="3531476"/>
          </a:xfrm>
        </p:spPr>
        <p:txBody>
          <a:bodyPr>
            <a:noAutofit/>
          </a:bodyPr>
          <a:lstStyle/>
          <a:p>
            <a:pPr marL="0" indent="0" algn="just">
              <a:lnSpc>
                <a:spcPct val="107000"/>
              </a:lnSpc>
              <a:spcAft>
                <a:spcPts val="800"/>
              </a:spcAft>
              <a:buNone/>
            </a:pPr>
            <a:r>
              <a:rPr lang="it-IT"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segue:</a:t>
            </a:r>
          </a:p>
          <a:p>
            <a:pPr algn="just">
              <a:lnSpc>
                <a:spcPct val="107000"/>
              </a:lnSpc>
              <a:spcAft>
                <a:spcPts val="800"/>
              </a:spcAft>
            </a:pP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difficoltà degli enti  locali di limitata dimensione demografica di natura:</a:t>
            </a:r>
          </a:p>
          <a:p>
            <a:pPr marL="0" indent="0" algn="just">
              <a:lnSpc>
                <a:spcPct val="107000"/>
              </a:lnSpc>
              <a:spcAft>
                <a:spcPts val="800"/>
              </a:spcAft>
              <a:buNone/>
            </a:pPr>
            <a:r>
              <a:rPr lang="it-IT" sz="2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organizzativa quali carenze di personale (assenza di revisore, segretario comunale, responsabile finanziario, professionisti tecnici per verificare l’esecuzione de lavori);</a:t>
            </a:r>
          </a:p>
          <a:p>
            <a:pPr marL="0" indent="0" algn="just">
              <a:lnSpc>
                <a:spcPct val="107000"/>
              </a:lnSpc>
              <a:spcAft>
                <a:spcPts val="800"/>
              </a:spcAft>
              <a:buNone/>
            </a:pP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non adeguata informatizzazione;</a:t>
            </a:r>
          </a:p>
          <a:p>
            <a:pPr marL="0" indent="0" algn="just">
              <a:lnSpc>
                <a:spcPct val="107000"/>
              </a:lnSpc>
              <a:spcAft>
                <a:spcPts val="800"/>
              </a:spcAft>
              <a:buNone/>
            </a:pP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-carenze sotto il profilo contabile (ritardi nell’approvazione dei rendiconti, contabilità disordinata e non affidabile);</a:t>
            </a:r>
          </a:p>
          <a:p>
            <a:pPr marL="0" indent="0" algn="just">
              <a:lnSpc>
                <a:spcPct val="107000"/>
              </a:lnSpc>
              <a:spcAft>
                <a:spcPts val="800"/>
              </a:spcAft>
              <a:buNone/>
            </a:pPr>
            <a:r>
              <a:rPr lang="it-IT"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ricorso a società partecipate in assenza di personale interno qualificato per svolgere effettivi controlli volti a preservare il rispetto delle finalità pubbliche che rappresentano la missione essenziale dell’Ente</a:t>
            </a:r>
            <a:r>
              <a:rPr lang="it-IT"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it-IT"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34</a:t>
            </a:fld>
            <a:endParaRPr lang="it-IT"/>
          </a:p>
        </p:txBody>
      </p:sp>
    </p:spTree>
    <p:extLst>
      <p:ext uri="{BB962C8B-B14F-4D97-AF65-F5344CB8AC3E}">
        <p14:creationId xmlns:p14="http://schemas.microsoft.com/office/powerpoint/2010/main" val="821057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838200" y="452164"/>
            <a:ext cx="10515600" cy="5904186"/>
          </a:xfrm>
        </p:spPr>
        <p:txBody>
          <a:bodyPr>
            <a:noAutofit/>
          </a:bodyPr>
          <a:lstStyle/>
          <a:p>
            <a:pPr marL="0" indent="0" algn="just">
              <a:lnSpc>
                <a:spcPct val="107000"/>
              </a:lnSpc>
              <a:spcAft>
                <a:spcPts val="800"/>
              </a:spcAft>
              <a:buNone/>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 la seconda </a:t>
            </a:r>
            <a:r>
              <a:rPr lang="it-IT"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deliberazione n 78/2023 del 3 ottobre 2023 </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Sezione di controllo per il Piemonte considerando che circa l’87% degli enti è di piccole o piccolissime dimensioni (meno di 1.500 abitanti) e che diversi enti  di piccole dimensioni erano stati destinatari di rilevanti risorse, con un elevato margine di rischio,  ha  svolto un controllo selezionando un campione di enti in base a 2 soglie di rilevanza : gli abitanti e gli importi dei lavori: </a:t>
            </a:r>
            <a:endPar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con popolazione non superiore ai 3000 abitanti;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per importi pari o superiore ai 500 mila euro;</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destinatari di almeno un progetto PNRR che risultasse avviato.</a:t>
            </a:r>
          </a:p>
          <a:p>
            <a:pPr marL="0" indent="0" algn="just">
              <a:lnSpc>
                <a:spcPct val="107000"/>
              </a:lnSpc>
              <a:spcAft>
                <a:spcPts val="800"/>
              </a:spcAft>
              <a:buNone/>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 è risultato un campione di 105 comuni con 123 progetti, la maggior parte dei quali (95) per la realizzazione della Missione 2 componente 4, investimento 2.2 – Interventi per la resilienza, la valorizzazione del territorio e l’efficienza energetica dei comuni (Misura recentemente </a:t>
            </a:r>
            <a:r>
              <a:rPr lang="it-IT" sz="2400" kern="1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definanziata</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dal Governo per 6 miliardi di euro).</a:t>
            </a:r>
          </a:p>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35</a:t>
            </a:fld>
            <a:endParaRPr lang="it-IT"/>
          </a:p>
        </p:txBody>
      </p:sp>
    </p:spTree>
    <p:extLst>
      <p:ext uri="{BB962C8B-B14F-4D97-AF65-F5344CB8AC3E}">
        <p14:creationId xmlns:p14="http://schemas.microsoft.com/office/powerpoint/2010/main" val="1136248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88428" y="323192"/>
            <a:ext cx="10515600" cy="5415455"/>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L’indagine ha avuto ad oggetto:</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la s</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truttura esistente presso l’ente, il personale in servizio, gli accorgimenti organizzativi adottati per realizzare tempestivamente i progetti PNRR; </a:t>
            </a:r>
          </a:p>
          <a:p>
            <a:pPr marL="0" indent="0" algn="just">
              <a:lnSpc>
                <a:spcPct val="107000"/>
              </a:lnSpc>
              <a:spcAft>
                <a:spcPts val="800"/>
              </a:spcAft>
              <a:buNone/>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l’avvalimento di soggetti o società esterne a supporto per la realizzazione del progetto e il ricorso alle stazioni appaltanti qualificate e alle centrali uniche di committenza di cui all’art. 52 D.L. n. 77/2021;</a:t>
            </a:r>
          </a:p>
          <a:p>
            <a:pPr marL="0" indent="0" algn="just">
              <a:lnSpc>
                <a:spcPct val="107000"/>
              </a:lnSpc>
              <a:spcAft>
                <a:spcPts val="800"/>
              </a:spcAft>
              <a:buNone/>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’andamento dei flussi di cassa con particolare riguardo alla fruizione di anticipazioni ai sensi art. 9 D.L. n. 152/2021;</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 a</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ttività svolta sui progetti PNRR dagli organi di revisione contabile (rilievi, utilizzo piattaforma </a:t>
            </a:r>
            <a:r>
              <a:rPr lang="it-IT" sz="2400" kern="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ReGis</a:t>
            </a: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36</a:t>
            </a:fld>
            <a:endParaRPr lang="it-IT"/>
          </a:p>
        </p:txBody>
      </p:sp>
    </p:spTree>
    <p:extLst>
      <p:ext uri="{BB962C8B-B14F-4D97-AF65-F5344CB8AC3E}">
        <p14:creationId xmlns:p14="http://schemas.microsoft.com/office/powerpoint/2010/main" val="3510063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88428" y="260130"/>
            <a:ext cx="10515600" cy="5415455"/>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Stato di attuazione </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In Piemonte complessivamente sono stati approvati 17.000 progetti aventi destinatari Enti Locali di cui circa 500 già ultimati( dato al 30 giugno 2023 ).</a:t>
            </a:r>
          </a:p>
          <a:p>
            <a:pPr marL="0" indent="0" algn="just">
              <a:lnSpc>
                <a:spcPct val="107000"/>
              </a:lnSpc>
              <a:spcAft>
                <a:spcPts val="800"/>
              </a:spcAft>
              <a:buNone/>
            </a:pPr>
            <a:r>
              <a:rPr lang="it-IT"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Sul campione individuato di 105 comuni con 123 progetti è emerso  che :</a:t>
            </a:r>
            <a:endPar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55 progetti (oltre la metà del campione) era in fase avanzata di esecuzione, di essi 11 risultavano già attuati, 8 dei quali in fase di collaudo; </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per 24 risultava effettuata la gara ma ancora non completata l’aggiudicazione;</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20 si trovavano ancora nella fase di progettazione, 4 dei quali relativi all’attrattività dei borghi (Missione 1) con importi particolarmente elevati.</a:t>
            </a:r>
          </a:p>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37</a:t>
            </a:fld>
            <a:endParaRPr lang="it-IT"/>
          </a:p>
        </p:txBody>
      </p:sp>
    </p:spTree>
    <p:extLst>
      <p:ext uri="{BB962C8B-B14F-4D97-AF65-F5344CB8AC3E}">
        <p14:creationId xmlns:p14="http://schemas.microsoft.com/office/powerpoint/2010/main" val="3655841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88428" y="260130"/>
            <a:ext cx="10515600" cy="5415455"/>
          </a:xfrm>
        </p:spPr>
        <p:txBody>
          <a:bodyPr>
            <a:noAutofit/>
          </a:bodyPr>
          <a:lstStyle/>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Stato di attuazione, alcuni dati di sintesi:</a:t>
            </a:r>
          </a:p>
          <a:p>
            <a:pPr marL="0" indent="0" algn="ctr">
              <a:lnSpc>
                <a:spcPct val="107000"/>
              </a:lnSpc>
              <a:spcAft>
                <a:spcPts val="800"/>
              </a:spcAft>
              <a:buNone/>
            </a:pPr>
            <a:r>
              <a:rPr lang="it-IT" sz="2400" kern="100" dirty="0">
                <a:solidFill>
                  <a:srgbClr val="0070C0"/>
                </a:solidFill>
                <a:latin typeface="Calibri" panose="020F0502020204030204" pitchFamily="34" charset="0"/>
                <a:cs typeface="Times New Roman" panose="02020603050405020304" pitchFamily="18" charset="0"/>
              </a:rPr>
              <a:t>Province e Città Metropolitana</a:t>
            </a:r>
          </a:p>
          <a:p>
            <a:pPr marL="0" indent="0" algn="ctr">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38</a:t>
            </a:fld>
            <a:endParaRPr lang="it-IT"/>
          </a:p>
        </p:txBody>
      </p:sp>
      <p:pic>
        <p:nvPicPr>
          <p:cNvPr id="5" name="Immagine 4">
            <a:extLst>
              <a:ext uri="{FF2B5EF4-FFF2-40B4-BE49-F238E27FC236}">
                <a16:creationId xmlns:a16="http://schemas.microsoft.com/office/drawing/2014/main" id="{D9812D7D-F9E0-4D5A-68EF-637DD001A3CC}"/>
              </a:ext>
            </a:extLst>
          </p:cNvPr>
          <p:cNvPicPr>
            <a:picLocks noChangeAspect="1"/>
          </p:cNvPicPr>
          <p:nvPr/>
        </p:nvPicPr>
        <p:blipFill>
          <a:blip r:embed="rId2"/>
          <a:stretch>
            <a:fillRect/>
          </a:stretch>
        </p:blipFill>
        <p:spPr>
          <a:xfrm>
            <a:off x="987972" y="1572491"/>
            <a:ext cx="9787500" cy="3713018"/>
          </a:xfrm>
          <a:prstGeom prst="rect">
            <a:avLst/>
          </a:prstGeom>
        </p:spPr>
      </p:pic>
      <p:sp>
        <p:nvSpPr>
          <p:cNvPr id="3" name="Segnaposto contenuto 3">
            <a:extLst>
              <a:ext uri="{FF2B5EF4-FFF2-40B4-BE49-F238E27FC236}">
                <a16:creationId xmlns:a16="http://schemas.microsoft.com/office/drawing/2014/main" id="{4010EC43-E640-C888-C371-FE6AA2AE6A60}"/>
              </a:ext>
            </a:extLst>
          </p:cNvPr>
          <p:cNvSpPr txBox="1">
            <a:spLocks/>
          </p:cNvSpPr>
          <p:nvPr/>
        </p:nvSpPr>
        <p:spPr>
          <a:xfrm>
            <a:off x="987972" y="5403273"/>
            <a:ext cx="9689264" cy="5630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kern="100" dirty="0">
                <a:latin typeface="Calibri" panose="020F0502020204030204" pitchFamily="34" charset="0"/>
                <a:ea typeface="Calibri" panose="020F0502020204030204" pitchFamily="34" charset="0"/>
                <a:cs typeface="Times New Roman" panose="02020603050405020304" pitchFamily="18" charset="0"/>
              </a:rPr>
              <a:t>Fonte: deliberazione n. 78/2023.</a:t>
            </a:r>
          </a:p>
          <a:p>
            <a:pPr marL="0" indent="0" algn="just">
              <a:lnSpc>
                <a:spcPct val="107000"/>
              </a:lnSpc>
              <a:spcAft>
                <a:spcPts val="800"/>
              </a:spcAft>
              <a:buFont typeface="Arial" panose="020B0604020202020204" pitchFamily="34" charset="0"/>
              <a:buNone/>
            </a:pPr>
            <a:r>
              <a:rPr lang="it-IT" sz="1800" kern="100" dirty="0">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Font typeface="Arial" panose="020B0604020202020204" pitchFamily="34" charset="0"/>
              <a:buNone/>
            </a:pPr>
            <a:endParaRPr lang="it-IT" sz="3600" dirty="0">
              <a:solidFill>
                <a:srgbClr val="FF000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1173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88428" y="260130"/>
            <a:ext cx="10515600" cy="5415455"/>
          </a:xfrm>
        </p:spPr>
        <p:txBody>
          <a:bodyPr>
            <a:noAutofit/>
          </a:bodyPr>
          <a:lstStyle/>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Stato di attuazione, alcuni dati di sintesi:</a:t>
            </a:r>
          </a:p>
          <a:p>
            <a:pPr marL="0" indent="0" algn="ctr">
              <a:lnSpc>
                <a:spcPct val="107000"/>
              </a:lnSpc>
              <a:spcAft>
                <a:spcPts val="800"/>
              </a:spcAft>
              <a:buNone/>
            </a:pPr>
            <a:r>
              <a:rPr lang="it-IT" sz="2400" kern="100" dirty="0">
                <a:solidFill>
                  <a:srgbClr val="0070C0"/>
                </a:solidFill>
                <a:latin typeface="Calibri" panose="020F0502020204030204" pitchFamily="34" charset="0"/>
                <a:cs typeface="Times New Roman" panose="02020603050405020304" pitchFamily="18" charset="0"/>
              </a:rPr>
              <a:t>Capoluoghi, Comuni, Unioni di Comuni e Consorzi</a:t>
            </a:r>
          </a:p>
          <a:p>
            <a:pPr marL="0" indent="0" algn="ctr">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39</a:t>
            </a:fld>
            <a:endParaRPr lang="it-IT"/>
          </a:p>
        </p:txBody>
      </p:sp>
      <p:pic>
        <p:nvPicPr>
          <p:cNvPr id="6" name="Immagine 5">
            <a:extLst>
              <a:ext uri="{FF2B5EF4-FFF2-40B4-BE49-F238E27FC236}">
                <a16:creationId xmlns:a16="http://schemas.microsoft.com/office/drawing/2014/main" id="{A84CA194-942C-75DA-17C6-417E35F48B18}"/>
              </a:ext>
            </a:extLst>
          </p:cNvPr>
          <p:cNvPicPr>
            <a:picLocks noChangeAspect="1"/>
          </p:cNvPicPr>
          <p:nvPr/>
        </p:nvPicPr>
        <p:blipFill>
          <a:blip r:embed="rId2"/>
          <a:stretch>
            <a:fillRect/>
          </a:stretch>
        </p:blipFill>
        <p:spPr>
          <a:xfrm>
            <a:off x="1113480" y="1473280"/>
            <a:ext cx="9965040" cy="3911440"/>
          </a:xfrm>
          <a:prstGeom prst="rect">
            <a:avLst/>
          </a:prstGeom>
        </p:spPr>
      </p:pic>
      <p:sp>
        <p:nvSpPr>
          <p:cNvPr id="9" name="Segnaposto contenuto 3">
            <a:extLst>
              <a:ext uri="{FF2B5EF4-FFF2-40B4-BE49-F238E27FC236}">
                <a16:creationId xmlns:a16="http://schemas.microsoft.com/office/drawing/2014/main" id="{0BF3299E-7AD2-7DDC-E199-E2FEDDC7C6A8}"/>
              </a:ext>
            </a:extLst>
          </p:cNvPr>
          <p:cNvSpPr txBox="1">
            <a:spLocks/>
          </p:cNvSpPr>
          <p:nvPr/>
        </p:nvSpPr>
        <p:spPr>
          <a:xfrm>
            <a:off x="448043" y="5675585"/>
            <a:ext cx="10515600" cy="4813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endParaRPr lang="it-IT"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Font typeface="Arial" panose="020B0604020202020204" pitchFamily="34" charset="0"/>
              <a:buNone/>
            </a:pPr>
            <a:endParaRPr lang="it-IT" sz="1200" dirty="0">
              <a:solidFill>
                <a:srgbClr val="FF0000"/>
              </a:solidFill>
              <a:latin typeface="Calibri" panose="020F0502020204030204" pitchFamily="34" charset="0"/>
              <a:cs typeface="Times New Roman" panose="02020603050405020304" pitchFamily="18" charset="0"/>
            </a:endParaRPr>
          </a:p>
        </p:txBody>
      </p:sp>
      <p:sp>
        <p:nvSpPr>
          <p:cNvPr id="3" name="Segnaposto contenuto 3">
            <a:extLst>
              <a:ext uri="{FF2B5EF4-FFF2-40B4-BE49-F238E27FC236}">
                <a16:creationId xmlns:a16="http://schemas.microsoft.com/office/drawing/2014/main" id="{A7ADA6D0-3AFA-9E66-1F30-C0FEDE9E1268}"/>
              </a:ext>
            </a:extLst>
          </p:cNvPr>
          <p:cNvSpPr txBox="1">
            <a:spLocks/>
          </p:cNvSpPr>
          <p:nvPr/>
        </p:nvSpPr>
        <p:spPr>
          <a:xfrm>
            <a:off x="1113480" y="5403273"/>
            <a:ext cx="9850163" cy="5630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kern="100" dirty="0">
                <a:latin typeface="Calibri" panose="020F0502020204030204" pitchFamily="34" charset="0"/>
                <a:ea typeface="Calibri" panose="020F0502020204030204" pitchFamily="34" charset="0"/>
                <a:cs typeface="Times New Roman" panose="02020603050405020304" pitchFamily="18" charset="0"/>
              </a:rPr>
              <a:t>Fonte: deliberazione n. 78/2023.</a:t>
            </a:r>
          </a:p>
          <a:p>
            <a:pPr marL="0" indent="0" algn="just">
              <a:lnSpc>
                <a:spcPct val="107000"/>
              </a:lnSpc>
              <a:spcAft>
                <a:spcPts val="800"/>
              </a:spcAft>
              <a:buFont typeface="Arial" panose="020B0604020202020204" pitchFamily="34" charset="0"/>
              <a:buNone/>
            </a:pPr>
            <a:r>
              <a:rPr lang="it-IT" sz="1800" kern="100" dirty="0">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Font typeface="Arial" panose="020B0604020202020204" pitchFamily="34" charset="0"/>
              <a:buNone/>
            </a:pPr>
            <a:endParaRPr lang="it-IT" sz="3600" dirty="0">
              <a:solidFill>
                <a:srgbClr val="FF000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668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472D340-0BA9-4FF4-893B-C74DEC5801A2}"/>
              </a:ext>
            </a:extLst>
          </p:cNvPr>
          <p:cNvSpPr txBox="1"/>
          <p:nvPr/>
        </p:nvSpPr>
        <p:spPr>
          <a:xfrm>
            <a:off x="654269" y="348221"/>
            <a:ext cx="11098924" cy="721736"/>
          </a:xfrm>
          <a:prstGeom prst="rect">
            <a:avLst/>
          </a:prstGeom>
          <a:noFill/>
        </p:spPr>
        <p:txBody>
          <a:bodyPr wrap="square" rtlCol="0">
            <a:spAutoFit/>
          </a:bodyPr>
          <a:lstStyle/>
          <a:p>
            <a:pPr algn="just">
              <a:lnSpc>
                <a:spcPct val="107000"/>
              </a:lnSpc>
              <a:spcAft>
                <a:spcPts val="800"/>
              </a:spcAft>
            </a:pPr>
            <a:r>
              <a:rPr lang="it-IT" sz="4000" dirty="0">
                <a:solidFill>
                  <a:srgbClr val="FF0000"/>
                </a:solidFill>
                <a:latin typeface="Calibri" panose="020F0502020204030204" pitchFamily="34" charset="0"/>
                <a:cs typeface="Times New Roman" panose="02020603050405020304" pitchFamily="18" charset="0"/>
              </a:rPr>
              <a:t>Articolo 2 REG (UE) 2020/2094 </a:t>
            </a:r>
            <a:endParaRPr lang="it-IT" sz="4000" dirty="0">
              <a:solidFill>
                <a:srgbClr val="0070C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A18FBD8F-7ACE-ACCC-726B-F5AE59802FFC}"/>
              </a:ext>
            </a:extLst>
          </p:cNvPr>
          <p:cNvSpPr>
            <a:spLocks noGrp="1"/>
          </p:cNvSpPr>
          <p:nvPr>
            <p:ph type="sldNum" sz="quarter" idx="12"/>
          </p:nvPr>
        </p:nvSpPr>
        <p:spPr/>
        <p:txBody>
          <a:bodyPr/>
          <a:lstStyle/>
          <a:p>
            <a:fld id="{AD40A07A-791B-4982-8048-CDE541102367}" type="slidenum">
              <a:rPr lang="it-IT" smtClean="0"/>
              <a:t>4</a:t>
            </a:fld>
            <a:endParaRPr lang="it-IT"/>
          </a:p>
        </p:txBody>
      </p:sp>
      <p:sp>
        <p:nvSpPr>
          <p:cNvPr id="5" name="CasellaDiTesto 4">
            <a:extLst>
              <a:ext uri="{FF2B5EF4-FFF2-40B4-BE49-F238E27FC236}">
                <a16:creationId xmlns:a16="http://schemas.microsoft.com/office/drawing/2014/main" id="{B6EDB1FC-DACF-D915-E10A-0A235AA71CEB}"/>
              </a:ext>
            </a:extLst>
          </p:cNvPr>
          <p:cNvSpPr txBox="1"/>
          <p:nvPr/>
        </p:nvSpPr>
        <p:spPr>
          <a:xfrm>
            <a:off x="785091" y="2059709"/>
            <a:ext cx="10464800" cy="2862322"/>
          </a:xfrm>
          <a:prstGeom prst="rect">
            <a:avLst/>
          </a:prstGeom>
          <a:noFill/>
        </p:spPr>
        <p:txBody>
          <a:bodyPr wrap="square">
            <a:spAutoFit/>
          </a:bodyPr>
          <a:lstStyle/>
          <a:p>
            <a:pPr algn="just"/>
            <a:r>
              <a:rPr lang="it-IT" sz="3600" dirty="0">
                <a:solidFill>
                  <a:srgbClr val="0070C0"/>
                </a:solidFill>
                <a:latin typeface="Calibri" panose="020F0502020204030204" pitchFamily="34" charset="0"/>
                <a:cs typeface="Times New Roman" panose="02020603050405020304" pitchFamily="18" charset="0"/>
              </a:rPr>
              <a:t>Lo strumento è finanziato fino ad un importo di 750.000 milioni di euro, di cui 384.400 milioni di euro in forma di aiuti a fondo perduto e 360 milioni di euro in forma di prestiti agli Stati Membri per il sostegno a riforme ed investimenti.</a:t>
            </a:r>
          </a:p>
        </p:txBody>
      </p:sp>
    </p:spTree>
    <p:extLst>
      <p:ext uri="{BB962C8B-B14F-4D97-AF65-F5344CB8AC3E}">
        <p14:creationId xmlns:p14="http://schemas.microsoft.com/office/powerpoint/2010/main" val="3325048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688428" y="260130"/>
            <a:ext cx="10515600" cy="5415455"/>
          </a:xfrm>
        </p:spPr>
        <p:txBody>
          <a:bodyPr>
            <a:noAutofit/>
          </a:bodyPr>
          <a:lstStyle/>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Assegnazione a Regione Piemonte -sintesi per Missione:</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40</a:t>
            </a:fld>
            <a:endParaRPr lang="it-IT"/>
          </a:p>
        </p:txBody>
      </p:sp>
      <p:sp>
        <p:nvSpPr>
          <p:cNvPr id="9" name="Segnaposto contenuto 3">
            <a:extLst>
              <a:ext uri="{FF2B5EF4-FFF2-40B4-BE49-F238E27FC236}">
                <a16:creationId xmlns:a16="http://schemas.microsoft.com/office/drawing/2014/main" id="{0BF3299E-7AD2-7DDC-E199-E2FEDDC7C6A8}"/>
              </a:ext>
            </a:extLst>
          </p:cNvPr>
          <p:cNvSpPr txBox="1">
            <a:spLocks/>
          </p:cNvSpPr>
          <p:nvPr/>
        </p:nvSpPr>
        <p:spPr>
          <a:xfrm>
            <a:off x="448043" y="5675585"/>
            <a:ext cx="10515600" cy="4813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endParaRPr lang="it-IT"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Font typeface="Arial" panose="020B0604020202020204" pitchFamily="34" charset="0"/>
              <a:buNone/>
            </a:pPr>
            <a:endParaRPr lang="it-IT" sz="1200" dirty="0">
              <a:solidFill>
                <a:srgbClr val="FF0000"/>
              </a:solidFill>
              <a:latin typeface="Calibri" panose="020F0502020204030204" pitchFamily="34" charset="0"/>
              <a:cs typeface="Times New Roman" panose="02020603050405020304" pitchFamily="18" charset="0"/>
            </a:endParaRPr>
          </a:p>
        </p:txBody>
      </p:sp>
      <p:sp>
        <p:nvSpPr>
          <p:cNvPr id="3" name="Segnaposto contenuto 3">
            <a:extLst>
              <a:ext uri="{FF2B5EF4-FFF2-40B4-BE49-F238E27FC236}">
                <a16:creationId xmlns:a16="http://schemas.microsoft.com/office/drawing/2014/main" id="{A7ADA6D0-3AFA-9E66-1F30-C0FEDE9E1268}"/>
              </a:ext>
            </a:extLst>
          </p:cNvPr>
          <p:cNvSpPr txBox="1">
            <a:spLocks/>
          </p:cNvSpPr>
          <p:nvPr/>
        </p:nvSpPr>
        <p:spPr>
          <a:xfrm>
            <a:off x="1113480" y="5403273"/>
            <a:ext cx="9850163" cy="5630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800"/>
              </a:spcAft>
              <a:buNone/>
            </a:pPr>
            <a:r>
              <a:rPr lang="it-IT" sz="1400" kern="100" dirty="0">
                <a:latin typeface="Calibri" panose="020F0502020204030204" pitchFamily="34" charset="0"/>
                <a:ea typeface="Calibri" panose="020F0502020204030204" pitchFamily="34" charset="0"/>
                <a:cs typeface="Times New Roman" panose="02020603050405020304" pitchFamily="18" charset="0"/>
              </a:rPr>
              <a:t>Fonte: Regione Piemonte.</a:t>
            </a:r>
          </a:p>
          <a:p>
            <a:pPr marL="0" indent="0" algn="just">
              <a:lnSpc>
                <a:spcPct val="107000"/>
              </a:lnSpc>
              <a:spcAft>
                <a:spcPts val="800"/>
              </a:spcAft>
              <a:buFont typeface="Arial" panose="020B0604020202020204" pitchFamily="34" charset="0"/>
              <a:buNone/>
            </a:pPr>
            <a:r>
              <a:rPr lang="it-IT" sz="1800" kern="100" dirty="0">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Font typeface="Arial" panose="020B0604020202020204" pitchFamily="34" charset="0"/>
              <a:buNone/>
            </a:pPr>
            <a:endParaRPr lang="it-IT" sz="3600" dirty="0">
              <a:solidFill>
                <a:srgbClr val="FF0000"/>
              </a:solidFill>
              <a:latin typeface="Calibri" panose="020F0502020204030204" pitchFamily="34" charset="0"/>
              <a:cs typeface="Times New Roman" panose="02020603050405020304" pitchFamily="18" charset="0"/>
            </a:endParaRPr>
          </a:p>
        </p:txBody>
      </p:sp>
      <p:pic>
        <p:nvPicPr>
          <p:cNvPr id="7" name="Immagine 6">
            <a:extLst>
              <a:ext uri="{FF2B5EF4-FFF2-40B4-BE49-F238E27FC236}">
                <a16:creationId xmlns:a16="http://schemas.microsoft.com/office/drawing/2014/main" id="{C45C63EF-2553-CDB0-15E4-565D7224D1FA}"/>
              </a:ext>
            </a:extLst>
          </p:cNvPr>
          <p:cNvPicPr>
            <a:picLocks noChangeAspect="1"/>
          </p:cNvPicPr>
          <p:nvPr/>
        </p:nvPicPr>
        <p:blipFill>
          <a:blip r:embed="rId2"/>
          <a:stretch>
            <a:fillRect/>
          </a:stretch>
        </p:blipFill>
        <p:spPr>
          <a:xfrm>
            <a:off x="1958108" y="980583"/>
            <a:ext cx="7924801" cy="4311854"/>
          </a:xfrm>
          <a:prstGeom prst="rect">
            <a:avLst/>
          </a:prstGeom>
        </p:spPr>
      </p:pic>
    </p:spTree>
    <p:extLst>
      <p:ext uri="{BB962C8B-B14F-4D97-AF65-F5344CB8AC3E}">
        <p14:creationId xmlns:p14="http://schemas.microsoft.com/office/powerpoint/2010/main" val="3823776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43607" y="0"/>
            <a:ext cx="10515600" cy="6211614"/>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Il 31% degli  enti del campione (38) ha segnalato ritardi per le seguenti cause:</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nella fase della progettazione (9 casi);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esigenza di effettuare approfondimenti di tipo tecnico o acquisire autorizzazioni o pareri di amministrazioni pubbliche (8 casi);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per adattare progetti non nativi (1 caso);</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nella stipula delle aggiudicazioni per questioni insorte con l’aggiudicatario (2 casi);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avverse condizioni metereologiche (5 casi);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esigenza di approvare varianti per l’adeguamento dei prezzi (3 casi);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problemi connessi con il procedimento espropriativo (3 casi).</a:t>
            </a:r>
          </a:p>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41</a:t>
            </a:fld>
            <a:endParaRPr lang="it-IT"/>
          </a:p>
        </p:txBody>
      </p:sp>
    </p:spTree>
    <p:extLst>
      <p:ext uri="{BB962C8B-B14F-4D97-AF65-F5344CB8AC3E}">
        <p14:creationId xmlns:p14="http://schemas.microsoft.com/office/powerpoint/2010/main" val="4083881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43607" y="0"/>
            <a:ext cx="10515600" cy="6211614"/>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L’impatto del PNRR sull’organizzazione dei Comuni </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Il rispetto di una rigida tempistica  di programmazione, esecuzione e rendicontazione degli interventi, richiede cambiamenti organizzativi.</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Ma su 105 comuni solo 36 dichiarano di aver adottato modifiche organizzative, di essi 26 hanno più di 500 abitanti e 10 più di mille (nell’intero campione il 59,4% ha una popolazione inferiore ai mille abitanti ed un terzo di enti si colloca fino a 500 abitanti).</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principale misura adottata è stata il ricorso a soggetti esterni.</a:t>
            </a:r>
          </a:p>
          <a:p>
            <a:pPr marL="0" indent="0" algn="just">
              <a:lnSpc>
                <a:spcPct val="107000"/>
              </a:lnSpc>
              <a:spcAft>
                <a:spcPts val="800"/>
              </a:spcAf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42</a:t>
            </a:fld>
            <a:endParaRPr lang="it-IT"/>
          </a:p>
        </p:txBody>
      </p:sp>
    </p:spTree>
    <p:extLst>
      <p:ext uri="{BB962C8B-B14F-4D97-AF65-F5344CB8AC3E}">
        <p14:creationId xmlns:p14="http://schemas.microsoft.com/office/powerpoint/2010/main" val="24322136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43607" y="0"/>
            <a:ext cx="10515600" cy="6211614"/>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principale criticità lamentata dagli Enti è stata la carenza di personale sia per numero che per competenze qualitative (91 enti su 105).</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Il 76,4% (circa 80 Enti) ha dichiarato di dedicare ai progetti PNRR 1/2 unità;</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12 Enti ne segnalano 3;</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7 Enti soltanto ne segnalano 4.</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43</a:t>
            </a:fld>
            <a:endParaRPr lang="it-IT"/>
          </a:p>
        </p:txBody>
      </p:sp>
    </p:spTree>
    <p:extLst>
      <p:ext uri="{BB962C8B-B14F-4D97-AF65-F5344CB8AC3E}">
        <p14:creationId xmlns:p14="http://schemas.microsoft.com/office/powerpoint/2010/main" val="30383805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43607" y="136524"/>
            <a:ext cx="10515600" cy="6075089"/>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Supporto esterno</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L’80% degli Enti (85/105) si è avvalso del supporto esterno in diverse fasi: in particolare per la </a:t>
            </a:r>
            <a:r>
              <a:rPr lang="it-IT"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progettazione</a:t>
            </a: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attribuendo </a:t>
            </a:r>
            <a:r>
              <a:rPr lang="it-IT"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incarichi</a:t>
            </a: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 professionisti. L’affidamento a consulenti di funzioni tecniche impone agli enti controlli e monitoraggi ulteriori al fine di evitare  particolari rischi per i Comuni  considerata le difficoltà conoscitive dei diversi settori. </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Ciò consiglia un’azione più incisiva dei controlli interni.</a:t>
            </a:r>
          </a:p>
          <a:p>
            <a:pPr marL="0" indent="0" algn="just">
              <a:lnSpc>
                <a:spcPct val="107000"/>
              </a:lnSpc>
              <a:spcAft>
                <a:spcPts val="800"/>
              </a:spcAft>
              <a:buNone/>
            </a:pPr>
            <a:endParaRPr lang="it-IT" sz="3600" dirty="0">
              <a:solidFill>
                <a:srgbClr val="FF0000"/>
              </a:solidFill>
              <a:latin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44</a:t>
            </a:fld>
            <a:endParaRPr lang="it-IT"/>
          </a:p>
        </p:txBody>
      </p:sp>
    </p:spTree>
    <p:extLst>
      <p:ext uri="{BB962C8B-B14F-4D97-AF65-F5344CB8AC3E}">
        <p14:creationId xmlns:p14="http://schemas.microsoft.com/office/powerpoint/2010/main" val="9567320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45</a:t>
            </a:fld>
            <a:endParaRPr lang="it-IT" dirty="0"/>
          </a:p>
        </p:txBody>
      </p:sp>
      <p:sp>
        <p:nvSpPr>
          <p:cNvPr id="5" name="Segnaposto contenuto 4">
            <a:extLst>
              <a:ext uri="{FF2B5EF4-FFF2-40B4-BE49-F238E27FC236}">
                <a16:creationId xmlns:a16="http://schemas.microsoft.com/office/drawing/2014/main" id="{23BC1E2C-FBF8-4DE0-4F88-136C2E66C0F9}"/>
              </a:ext>
            </a:extLst>
          </p:cNvPr>
          <p:cNvSpPr>
            <a:spLocks noGrp="1"/>
          </p:cNvSpPr>
          <p:nvPr>
            <p:ph idx="1"/>
          </p:nvPr>
        </p:nvSpPr>
        <p:spPr/>
        <p:txBody>
          <a:bodyPr>
            <a:normAutofit fontScale="32500" lnSpcReduction="20000"/>
          </a:bodyPr>
          <a:lstStyle/>
          <a:p>
            <a:pPr marL="0" indent="0" algn="just">
              <a:lnSpc>
                <a:spcPct val="107000"/>
              </a:lnSpc>
              <a:spcAft>
                <a:spcPts val="800"/>
              </a:spcAft>
              <a:buNone/>
            </a:pPr>
            <a:r>
              <a:rPr lang="it-IT" sz="55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Gestione degli appalti</a:t>
            </a:r>
          </a:p>
          <a:p>
            <a:pPr marL="0" indent="0" algn="just">
              <a:lnSpc>
                <a:spcPct val="107000"/>
              </a:lnSpc>
              <a:spcAft>
                <a:spcPts val="800"/>
              </a:spcAft>
              <a:buNone/>
            </a:pPr>
            <a:r>
              <a:rPr lang="it-IT" sz="55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L’80% degli Enti (85 enti) si avvale delle stazioni appaltanti provinciali  o gestite dalle unioni montane di appartenenza per gli enti di minori dimensioni. </a:t>
            </a:r>
          </a:p>
          <a:p>
            <a:pPr marL="0" indent="0" algn="just">
              <a:lnSpc>
                <a:spcPct val="107000"/>
              </a:lnSpc>
              <a:spcAft>
                <a:spcPts val="800"/>
              </a:spcAft>
              <a:buNone/>
            </a:pPr>
            <a:r>
              <a:rPr lang="it-IT" sz="55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Si  sottolinea che l’art. 52 del D.L. n. 77/2021 ha previsto l’obbligo per i comuni non capoluogo di provincia di ricorrere  alle centrali di committenza o alle stazioni uniche appaltanti per gli appalti sopra soglia, salvi gli affidamenti dei servizi e forniture di valore inferiore a quarantamila euro e per i lavori entro i centocinquantamila , norma richiamata dal regime derogatorio, art. 225, c. 8 </a:t>
            </a:r>
            <a:r>
              <a:rPr lang="it-IT" sz="5500" kern="1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D.Lgs.</a:t>
            </a:r>
            <a:r>
              <a:rPr lang="it-IT" sz="55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n. 36/2023 (nuovo codice dei contratti). </a:t>
            </a:r>
          </a:p>
          <a:p>
            <a:pPr marL="0" indent="0" algn="just">
              <a:lnSpc>
                <a:spcPct val="107000"/>
              </a:lnSpc>
              <a:spcAft>
                <a:spcPts val="800"/>
              </a:spcAft>
              <a:buNone/>
            </a:pPr>
            <a:r>
              <a:rPr lang="it-IT" sz="55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L’art. 14, c 4, D.L. n. 13/2023</a:t>
            </a:r>
            <a:r>
              <a:rPr lang="it-IT" sz="55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 (convertito, con modificazioni, dalla legge 21 aprile 2023, n. 41),</a:t>
            </a:r>
            <a:r>
              <a:rPr lang="it-IT" sz="55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ha prorogato fino al 31 dicembre 2023 l’efficacia degli affidamenti semplificati introdotti dal D.L. n. 76/2020 per gli interventi del PNRR e PNC ed il </a:t>
            </a:r>
            <a:r>
              <a:rPr lang="it-IT" sz="55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 D.L. n. 215/2023 (c.d. “milleproroghe 2024”), all’articolo 8, comma 5,  modificando l'articolo 14, comma 4, del decreto-legge 24 febbraio 2023, n. 13, ha prorogato fino al 30 giugno 2024 l’efficacia delle procedure di affidamento semplificate introdotte ex D.L. n. 76/2020 per gli interventi finanziati con risorse del PNRR o del PNC.</a:t>
            </a:r>
          </a:p>
          <a:p>
            <a:pPr marL="0" indent="0" algn="just">
              <a:lnSpc>
                <a:spcPct val="107000"/>
              </a:lnSpc>
              <a:spcAft>
                <a:spcPts val="800"/>
              </a:spcAft>
              <a:buNone/>
            </a:pPr>
            <a:endParaRPr lang="it-IT" sz="2800" dirty="0">
              <a:solidFill>
                <a:srgbClr val="FF0000"/>
              </a:solidFill>
              <a:latin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905709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59373" y="-212836"/>
            <a:ext cx="10515600" cy="6274677"/>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segue</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Il restante 20% (20 Enti) ha motivato la scelta di </a:t>
            </a:r>
            <a:r>
              <a:rPr lang="it-IT" kern="100">
                <a:solidFill>
                  <a:srgbClr val="0070C0"/>
                </a:solidFill>
                <a:latin typeface="Calibri" panose="020F0502020204030204" pitchFamily="34" charset="0"/>
                <a:ea typeface="Calibri" panose="020F0502020204030204" pitchFamily="34" charset="0"/>
                <a:cs typeface="Times New Roman" panose="02020603050405020304" pitchFamily="18" charset="0"/>
              </a:rPr>
              <a:t>non ricorrere </a:t>
            </a: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 tali strutture con:</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il ricorso all’affidamento diretto viste le nuove soglie disposte dalle recenti normative;</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con il frazionamento degli appalti ;</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con il ricorso al MEPA (Mercato elettronica della PA ).</a:t>
            </a:r>
          </a:p>
          <a:p>
            <a:pPr marL="0" indent="0" algn="just">
              <a:lnSpc>
                <a:spcPct val="107000"/>
              </a:lnSpc>
              <a:spcAft>
                <a:spcPts val="800"/>
              </a:spcAft>
              <a:buNone/>
            </a:pPr>
            <a:r>
              <a:rPr lang="it-IT"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Marginale è il ricorso a società partecipate, probabilmente per le ridotte dimensioni degli enti esaminati che hanno partecipazioni pulviscolari in società di erogazione di servizi essenziali.</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46</a:t>
            </a:fld>
            <a:endParaRPr lang="it-IT" dirty="0"/>
          </a:p>
        </p:txBody>
      </p:sp>
    </p:spTree>
    <p:extLst>
      <p:ext uri="{BB962C8B-B14F-4D97-AF65-F5344CB8AC3E}">
        <p14:creationId xmlns:p14="http://schemas.microsoft.com/office/powerpoint/2010/main" val="1586760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59373" y="299545"/>
            <a:ext cx="10515600" cy="5762296"/>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Modifiche organizzative </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metà circa degli Enti nega di aver integrato i controlli interni in funzione del PNRR sia per enti di piccole dimensioni che per quelli più grandi.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Fra quelli che hanno dato risposte positive si rilevano:</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la costituzione di gruppi di lavoro con periodiche occasioni di confronto;</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un ruolo di coordinamento del Segretario comunale;</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presso alcuni Enti la modifica del regolamento sui controlli interni;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presso alcuni Enti l’estensione del controllo di regolarità contabile a tutti gli atti amministrativi adottati nell’ambito dei progetti PNRR.</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47</a:t>
            </a:fld>
            <a:endParaRPr lang="it-IT" dirty="0"/>
          </a:p>
        </p:txBody>
      </p:sp>
    </p:spTree>
    <p:extLst>
      <p:ext uri="{BB962C8B-B14F-4D97-AF65-F5344CB8AC3E}">
        <p14:creationId xmlns:p14="http://schemas.microsoft.com/office/powerpoint/2010/main" val="2426871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59373" y="449317"/>
            <a:ext cx="10515600" cy="5612524"/>
          </a:xfrm>
        </p:spPr>
        <p:txBody>
          <a:bodyPr>
            <a:noAutofit/>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Attività dell’Organo di revisione </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Presso 74 Enti su 105 è emerso che i revisori non accedono alla piattaforma </a:t>
            </a:r>
            <a:r>
              <a:rPr lang="it-IT" sz="2400" kern="1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ReGis</a:t>
            </a: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non essendo abilitati;</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in 34 casi l’Organo di revisione non avrebbe adottato specifico programma per le attività del PNRR;</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solo in 16 casi l’Organo di revisione ha segnalato criticità all’Ente, all’esito delle proprie verifiche.</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48</a:t>
            </a:fld>
            <a:endParaRPr lang="it-IT" dirty="0"/>
          </a:p>
        </p:txBody>
      </p:sp>
    </p:spTree>
    <p:extLst>
      <p:ext uri="{BB962C8B-B14F-4D97-AF65-F5344CB8AC3E}">
        <p14:creationId xmlns:p14="http://schemas.microsoft.com/office/powerpoint/2010/main" val="864270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59373" y="-63062"/>
            <a:ext cx="10515600" cy="6495393"/>
          </a:xfrm>
        </p:spPr>
        <p:txBody>
          <a:bodyPr>
            <a:noAutofit/>
          </a:bodyPr>
          <a:lstStyle/>
          <a:p>
            <a:pPr marL="0" indent="0" algn="just">
              <a:lnSpc>
                <a:spcPct val="107000"/>
              </a:lnSpc>
              <a:spcAft>
                <a:spcPts val="800"/>
              </a:spcAf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gestione finanziaria</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Gli Enti campionati hanno istituito specifici capitolo di entrata e di uscita sul PEG (art. 3, c. 3, D.M. 11 ottobre 2021) al fine di garantire il tracciamento dei vincoli di competenza e di cassa.</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L’incremento delle risorse per progetti PNRR ha costituito per gli Enti un incremento degli adempimenti amministrativi-contabili (Per i Comuni piemontesi si calcola che annualmente la spesa è destinata ad aumentare del 70 al 90% rispetto agli anni precedenti-Relazione Banca d’Italia).</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Per gli Enti campionati è emerso il problema dell’effettiva disponibilità delle risorse in termini di cassa e quindi  della fruizione tempestiva delle anticipazioni consentite dalle norme al fine di  evitare rischi sugli equilibri finanziari (art. 9 D.L. n. 152/2021 e art. 2 D.M. 11 ottobre 2021).</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risposta su tale aspetto  ha riguardato circa l’82% degli Enti.</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Molti enti hanno segnalato la difficoltà di anticipare propri fondi ciò ha comportato:</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un ritardo nei pagamenti alle imprese appaltatrici;</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il ricorso ad anticipazioni di tesoreria per gli </a:t>
            </a:r>
            <a:r>
              <a:rPr lang="it-IT" sz="2000" kern="100">
                <a:solidFill>
                  <a:srgbClr val="0070C0"/>
                </a:solidFill>
                <a:latin typeface="Calibri" panose="020F0502020204030204" pitchFamily="34" charset="0"/>
                <a:ea typeface="Calibri" panose="020F0502020204030204" pitchFamily="34" charset="0"/>
                <a:cs typeface="Times New Roman" panose="02020603050405020304" pitchFamily="18" charset="0"/>
              </a:rPr>
              <a:t>Enti rivelatesi </a:t>
            </a: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molto onerose</a:t>
            </a: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49</a:t>
            </a:fld>
            <a:endParaRPr lang="it-IT" dirty="0"/>
          </a:p>
        </p:txBody>
      </p:sp>
    </p:spTree>
    <p:extLst>
      <p:ext uri="{BB962C8B-B14F-4D97-AF65-F5344CB8AC3E}">
        <p14:creationId xmlns:p14="http://schemas.microsoft.com/office/powerpoint/2010/main" val="242801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472D340-0BA9-4FF4-893B-C74DEC5801A2}"/>
              </a:ext>
            </a:extLst>
          </p:cNvPr>
          <p:cNvSpPr txBox="1"/>
          <p:nvPr/>
        </p:nvSpPr>
        <p:spPr>
          <a:xfrm>
            <a:off x="654269" y="348221"/>
            <a:ext cx="11098924" cy="4826578"/>
          </a:xfrm>
          <a:prstGeom prst="rect">
            <a:avLst/>
          </a:prstGeom>
          <a:noFill/>
        </p:spPr>
        <p:txBody>
          <a:bodyPr wrap="square" rtlCol="0">
            <a:spAutoFit/>
          </a:bodyPr>
          <a:lstStyle/>
          <a:p>
            <a:pPr algn="just">
              <a:lnSpc>
                <a:spcPct val="107000"/>
              </a:lnSpc>
              <a:spcAft>
                <a:spcPts val="800"/>
              </a:spcAft>
            </a:pPr>
            <a:r>
              <a:rPr lang="it-IT" sz="3600" dirty="0">
                <a:solidFill>
                  <a:srgbClr val="FF0000"/>
                </a:solidFill>
                <a:latin typeface="Calibri" panose="020F0502020204030204" pitchFamily="34" charset="0"/>
                <a:cs typeface="Times New Roman" panose="02020603050405020304" pitchFamily="18" charset="0"/>
              </a:rPr>
              <a:t>Il PNRR costituisce per l’Italia un’occasione unica di rilancio</a:t>
            </a:r>
          </a:p>
          <a:p>
            <a:pPr algn="just">
              <a:lnSpc>
                <a:spcPct val="107000"/>
              </a:lnSpc>
              <a:spcAft>
                <a:spcPts val="800"/>
              </a:spcAft>
            </a:pPr>
            <a:r>
              <a:rPr lang="it-IT" sz="3600" dirty="0">
                <a:solidFill>
                  <a:srgbClr val="FF0000"/>
                </a:solidFill>
                <a:latin typeface="Calibri" panose="020F0502020204030204" pitchFamily="34" charset="0"/>
                <a:cs typeface="Times New Roman" panose="02020603050405020304" pitchFamily="18" charset="0"/>
              </a:rPr>
              <a:t>e di sviluppo:</a:t>
            </a:r>
          </a:p>
          <a:p>
            <a:pPr algn="just">
              <a:lnSpc>
                <a:spcPct val="107000"/>
              </a:lnSpc>
              <a:spcAft>
                <a:spcPts val="800"/>
              </a:spcAft>
            </a:pPr>
            <a:r>
              <a:rPr lang="it-IT" sz="3200" dirty="0">
                <a:solidFill>
                  <a:schemeClr val="accent5">
                    <a:lumMod val="75000"/>
                  </a:schemeClr>
                </a:solidFill>
                <a:latin typeface="Calibri" panose="020F0502020204030204" pitchFamily="34" charset="0"/>
                <a:cs typeface="Times New Roman" panose="02020603050405020304" pitchFamily="18" charset="0"/>
              </a:rPr>
              <a:t>- </a:t>
            </a:r>
            <a:r>
              <a:rPr lang="it-IT" sz="3200" dirty="0">
                <a:solidFill>
                  <a:srgbClr val="0070C0"/>
                </a:solidFill>
                <a:latin typeface="Calibri" panose="020F0502020204030204" pitchFamily="34" charset="0"/>
                <a:cs typeface="Times New Roman" panose="02020603050405020304" pitchFamily="18" charset="0"/>
              </a:rPr>
              <a:t>sia per la quantità di risorse previste </a:t>
            </a:r>
            <a:r>
              <a:rPr lang="it-IT" sz="3200" dirty="0">
                <a:solidFill>
                  <a:schemeClr val="accent5">
                    <a:lumMod val="75000"/>
                  </a:schemeClr>
                </a:solidFill>
                <a:latin typeface="Calibri" panose="020F0502020204030204" pitchFamily="34" charset="0"/>
                <a:cs typeface="Times New Roman" panose="02020603050405020304" pitchFamily="18" charset="0"/>
              </a:rPr>
              <a:t>€ 194,4 miliardi di cui </a:t>
            </a:r>
          </a:p>
          <a:p>
            <a:pPr algn="just">
              <a:lnSpc>
                <a:spcPct val="107000"/>
              </a:lnSpc>
              <a:spcAft>
                <a:spcPts val="800"/>
              </a:spcAft>
            </a:pPr>
            <a:r>
              <a:rPr lang="it-IT" sz="3200" dirty="0">
                <a:solidFill>
                  <a:schemeClr val="accent5">
                    <a:lumMod val="75000"/>
                  </a:schemeClr>
                </a:solidFill>
                <a:latin typeface="Calibri" panose="020F0502020204030204" pitchFamily="34" charset="0"/>
                <a:cs typeface="Times New Roman" panose="02020603050405020304" pitchFamily="18" charset="0"/>
              </a:rPr>
              <a:t> € 71,8 a fondo perduto (</a:t>
            </a:r>
            <a:r>
              <a:rPr lang="it-IT" sz="3200" dirty="0" err="1">
                <a:solidFill>
                  <a:schemeClr val="accent5">
                    <a:lumMod val="75000"/>
                  </a:schemeClr>
                </a:solidFill>
                <a:latin typeface="Calibri" panose="020F0502020204030204" pitchFamily="34" charset="0"/>
                <a:cs typeface="Times New Roman" panose="02020603050405020304" pitchFamily="18" charset="0"/>
              </a:rPr>
              <a:t>grants</a:t>
            </a:r>
            <a:r>
              <a:rPr lang="it-IT" sz="3200" dirty="0">
                <a:solidFill>
                  <a:schemeClr val="accent5">
                    <a:lumMod val="75000"/>
                  </a:schemeClr>
                </a:solidFill>
                <a:latin typeface="Calibri" panose="020F0502020204030204" pitchFamily="34" charset="0"/>
                <a:cs typeface="Times New Roman" panose="02020603050405020304" pitchFamily="18" charset="0"/>
              </a:rPr>
              <a:t>) ed € 122,6 di prestiti (</a:t>
            </a:r>
            <a:r>
              <a:rPr lang="it-IT" sz="3200" dirty="0" err="1">
                <a:solidFill>
                  <a:schemeClr val="accent5">
                    <a:lumMod val="75000"/>
                  </a:schemeClr>
                </a:solidFill>
                <a:latin typeface="Calibri" panose="020F0502020204030204" pitchFamily="34" charset="0"/>
                <a:cs typeface="Times New Roman" panose="02020603050405020304" pitchFamily="18" charset="0"/>
              </a:rPr>
              <a:t>loans</a:t>
            </a:r>
            <a:r>
              <a:rPr lang="it-IT" sz="3200" dirty="0">
                <a:solidFill>
                  <a:schemeClr val="accent5">
                    <a:lumMod val="75000"/>
                  </a:schemeClr>
                </a:solidFill>
                <a:latin typeface="Calibri" panose="020F0502020204030204" pitchFamily="34" charset="0"/>
                <a:cs typeface="Times New Roman" panose="02020603050405020304" pitchFamily="18" charset="0"/>
              </a:rPr>
              <a:t>) a cui si aggiungono € 30,6 miliardi di Fondo Complementare nazionale;</a:t>
            </a:r>
          </a:p>
          <a:p>
            <a:pPr algn="just">
              <a:lnSpc>
                <a:spcPct val="107000"/>
              </a:lnSpc>
              <a:spcAft>
                <a:spcPts val="800"/>
              </a:spcAft>
            </a:pPr>
            <a:r>
              <a:rPr lang="it-IT" sz="3200" dirty="0">
                <a:solidFill>
                  <a:schemeClr val="accent5">
                    <a:lumMod val="75000"/>
                  </a:schemeClr>
                </a:solidFill>
                <a:latin typeface="Calibri" panose="020F0502020204030204" pitchFamily="34" charset="0"/>
                <a:cs typeface="Times New Roman" panose="02020603050405020304" pitchFamily="18" charset="0"/>
              </a:rPr>
              <a:t>- </a:t>
            </a:r>
            <a:r>
              <a:rPr lang="it-IT" sz="3200" b="1" dirty="0">
                <a:solidFill>
                  <a:schemeClr val="accent5">
                    <a:lumMod val="75000"/>
                  </a:schemeClr>
                </a:solidFill>
                <a:latin typeface="Calibri" panose="020F0502020204030204" pitchFamily="34" charset="0"/>
                <a:cs typeface="Times New Roman" panose="02020603050405020304" pitchFamily="18" charset="0"/>
              </a:rPr>
              <a:t>che</a:t>
            </a:r>
            <a:r>
              <a:rPr lang="it-IT" sz="3200" dirty="0">
                <a:solidFill>
                  <a:schemeClr val="accent5">
                    <a:lumMod val="75000"/>
                  </a:schemeClr>
                </a:solidFill>
                <a:latin typeface="Calibri" panose="020F0502020204030204" pitchFamily="34" charset="0"/>
                <a:cs typeface="Times New Roman" panose="02020603050405020304" pitchFamily="18" charset="0"/>
              </a:rPr>
              <a:t> per il numero e la rilevanza delle riforme volte a migliorare ed a modernizzare la struttura delle amministrazioni pubbliche e quindi del Paese facilitando l’esercizio delle relative funzioni.</a:t>
            </a:r>
          </a:p>
        </p:txBody>
      </p:sp>
      <p:sp>
        <p:nvSpPr>
          <p:cNvPr id="2" name="Segnaposto numero diapositiva 1">
            <a:extLst>
              <a:ext uri="{FF2B5EF4-FFF2-40B4-BE49-F238E27FC236}">
                <a16:creationId xmlns:a16="http://schemas.microsoft.com/office/drawing/2014/main" id="{A18FBD8F-7ACE-ACCC-726B-F5AE59802FFC}"/>
              </a:ext>
            </a:extLst>
          </p:cNvPr>
          <p:cNvSpPr>
            <a:spLocks noGrp="1"/>
          </p:cNvSpPr>
          <p:nvPr>
            <p:ph type="sldNum" sz="quarter" idx="12"/>
          </p:nvPr>
        </p:nvSpPr>
        <p:spPr/>
        <p:txBody>
          <a:bodyPr/>
          <a:lstStyle/>
          <a:p>
            <a:fld id="{AD40A07A-791B-4982-8048-CDE541102367}" type="slidenum">
              <a:rPr lang="it-IT" smtClean="0"/>
              <a:t>5</a:t>
            </a:fld>
            <a:endParaRPr lang="it-IT"/>
          </a:p>
        </p:txBody>
      </p:sp>
    </p:spTree>
    <p:extLst>
      <p:ext uri="{BB962C8B-B14F-4D97-AF65-F5344CB8AC3E}">
        <p14:creationId xmlns:p14="http://schemas.microsoft.com/office/powerpoint/2010/main" val="3954875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59373" y="136526"/>
            <a:ext cx="10515600" cy="5854372"/>
          </a:xfrm>
        </p:spPr>
        <p:txBody>
          <a:bodyPr>
            <a:noAutofit/>
          </a:bodyPr>
          <a:lstStyle/>
          <a:p>
            <a:pPr marL="0" indent="0" algn="just">
              <a:lnSpc>
                <a:spcPct val="107000"/>
              </a:lnSpc>
              <a:spcAft>
                <a:spcPts val="800"/>
              </a:spcAf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Piattaforma </a:t>
            </a:r>
            <a:r>
              <a:rPr lang="it-IT" sz="3200" kern="1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ReGis</a:t>
            </a: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difficoltà di utilizzo della piattaforma è la principale criticità segnalata  per:</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complessità dello strumento in relazione alle carenze del personale dell’Ente sia quantitativo che qualitativo;</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necessità di inserire i dati su una pluralità di piattaforme (SMOG, BDAP, </a:t>
            </a:r>
            <a:r>
              <a:rPr lang="it-IT" sz="2400" kern="1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ReGis</a:t>
            </a: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con la richiesta di compilare format on-line e report da enti diversi, con modalità ed indicazioni diverse;</a:t>
            </a:r>
          </a:p>
          <a:p>
            <a:pPr marL="0" indent="0" algn="just">
              <a:lnSpc>
                <a:spcPct val="107000"/>
              </a:lnSpc>
              <a:spcAft>
                <a:spcPts val="800"/>
              </a:spcAft>
              <a:buNone/>
            </a:pP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problematiche specifiche sono state sollevate con riguardo ai progetti non nativi per alcuni dei quali l’alimentazione e l’aggiornamento su </a:t>
            </a:r>
            <a:r>
              <a:rPr lang="it-IT" sz="2400" kern="1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ReGis</a:t>
            </a:r>
            <a:r>
              <a:rPr lang="it-IT" sz="24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era ancora da effettuare anche per interventi conclusi;</a:t>
            </a:r>
          </a:p>
          <a:p>
            <a:pPr marL="0" indent="0" algn="just">
              <a:lnSpc>
                <a:spcPct val="107000"/>
              </a:lnSpc>
              <a:spcAft>
                <a:spcPts val="800"/>
              </a:spcAft>
              <a:buNone/>
            </a:pPr>
            <a:endPar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50</a:t>
            </a:fld>
            <a:endParaRPr lang="it-IT" dirty="0"/>
          </a:p>
        </p:txBody>
      </p:sp>
    </p:spTree>
    <p:extLst>
      <p:ext uri="{BB962C8B-B14F-4D97-AF65-F5344CB8AC3E}">
        <p14:creationId xmlns:p14="http://schemas.microsoft.com/office/powerpoint/2010/main" val="21712715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9DDDA57F-BC1F-0949-74FA-8E9AAA62AAF1}"/>
              </a:ext>
            </a:extLst>
          </p:cNvPr>
          <p:cNvSpPr>
            <a:spLocks noGrp="1"/>
          </p:cNvSpPr>
          <p:nvPr>
            <p:ph idx="1"/>
          </p:nvPr>
        </p:nvSpPr>
        <p:spPr>
          <a:xfrm>
            <a:off x="759373" y="338959"/>
            <a:ext cx="10515600" cy="5730765"/>
          </a:xfrm>
        </p:spPr>
        <p:txBody>
          <a:bodyPr>
            <a:noAutofit/>
          </a:bodyPr>
          <a:lstStyle/>
          <a:p>
            <a:pPr marL="0" indent="0" algn="just">
              <a:lnSpc>
                <a:spcPct val="107000"/>
              </a:lnSpc>
              <a:spcAft>
                <a:spcPts val="800"/>
              </a:spcAf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segue</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mancanza di linee guida per contabilizzare il contributo aggiuntivo del 10%  attribuito a valere sulle risorse del “ Fondo opere indifferibili” sia per i progetti in essere che per quelli nativi;</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alcuni Enti hanno comunicato di aver acquisito tardivamente le credenziali con conseguente mancata alimentazione;</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problematiche tecniche  connesse con errori sui dati precaricati nella procedura </a:t>
            </a:r>
            <a:r>
              <a:rPr lang="it-IT" sz="2000" kern="1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ReGis</a:t>
            </a: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dalle strutture centrali;</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in alcuni casi errori nell’individuazione del CUP di progetto.</a:t>
            </a:r>
          </a:p>
          <a:p>
            <a:pPr marL="0" indent="0" algn="just">
              <a:lnSpc>
                <a:spcPct val="107000"/>
              </a:lnSpc>
              <a:spcAft>
                <a:spcPts val="800"/>
              </a:spcAft>
              <a:buNone/>
            </a:pP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E’ emerso presso diversi Enti che la gestione di </a:t>
            </a:r>
            <a:r>
              <a:rPr lang="it-IT" sz="2000" kern="1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ReGis</a:t>
            </a: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è stata affidata a ditte esterne che hanno il compito di aggiornare i dati. In questo caso non solo vanno ascritti </a:t>
            </a:r>
            <a:r>
              <a:rPr lang="it-IT" sz="20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costi aggiuntivi </a:t>
            </a: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ma si è anche prodotta una </a:t>
            </a:r>
            <a:r>
              <a:rPr lang="it-IT" sz="20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lievitazione dei costi </a:t>
            </a:r>
            <a:r>
              <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per i servizi offerti dagli operatori informatici.</a:t>
            </a:r>
          </a:p>
          <a:p>
            <a:pPr marL="0" indent="0" algn="just">
              <a:lnSpc>
                <a:spcPct val="107000"/>
              </a:lnSpc>
              <a:spcAft>
                <a:spcPts val="800"/>
              </a:spcAft>
              <a:buNone/>
            </a:pPr>
            <a:endParaRPr lang="it-IT" sz="20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id="{227E0D3E-A18F-A7A4-71A9-BF9A96497DF0}"/>
              </a:ext>
            </a:extLst>
          </p:cNvPr>
          <p:cNvSpPr>
            <a:spLocks noGrp="1"/>
          </p:cNvSpPr>
          <p:nvPr>
            <p:ph type="sldNum" sz="quarter" idx="12"/>
          </p:nvPr>
        </p:nvSpPr>
        <p:spPr/>
        <p:txBody>
          <a:bodyPr/>
          <a:lstStyle/>
          <a:p>
            <a:fld id="{AD40A07A-791B-4982-8048-CDE541102367}" type="slidenum">
              <a:rPr lang="it-IT" smtClean="0"/>
              <a:t>51</a:t>
            </a:fld>
            <a:endParaRPr lang="it-IT" dirty="0"/>
          </a:p>
        </p:txBody>
      </p:sp>
    </p:spTree>
    <p:extLst>
      <p:ext uri="{BB962C8B-B14F-4D97-AF65-F5344CB8AC3E}">
        <p14:creationId xmlns:p14="http://schemas.microsoft.com/office/powerpoint/2010/main" val="2304080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F3C220-4610-48A5-B238-16A0974E3FBA}"/>
              </a:ext>
            </a:extLst>
          </p:cNvPr>
          <p:cNvSpPr>
            <a:spLocks noGrp="1"/>
          </p:cNvSpPr>
          <p:nvPr>
            <p:ph idx="1"/>
          </p:nvPr>
        </p:nvSpPr>
        <p:spPr>
          <a:xfrm>
            <a:off x="838200" y="740979"/>
            <a:ext cx="10515600" cy="5683469"/>
          </a:xfrm>
        </p:spPr>
        <p:txBody>
          <a:bodyPr>
            <a:normAutofit/>
          </a:bodyPr>
          <a:lstStyle/>
          <a:p>
            <a:pPr marL="0" indent="0" algn="just">
              <a:lnSpc>
                <a:spcPct val="107000"/>
              </a:lnSpc>
              <a:spcAft>
                <a:spcPts val="800"/>
              </a:spcAft>
              <a:buNone/>
            </a:pPr>
            <a:r>
              <a:rPr lang="it-IT"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 un programma radicalmente diverso dalle programmazioni europee connesse con i Fondi Strutturali </a:t>
            </a:r>
          </a:p>
          <a:p>
            <a:pPr algn="just">
              <a:lnSpc>
                <a:spcPct val="107000"/>
              </a:lnSpc>
              <a:spcAft>
                <a:spcPts val="800"/>
              </a:spcAft>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sia per le modalità con cui le risorse sono state recuperate dal mercato attraverso l’emissione di titoli e quindi mediante l’assunzione di un debito comune da parte della UE, in linea con il principio di solidarietà di cui all’art. 2 TUE;</a:t>
            </a:r>
          </a:p>
          <a:p>
            <a:pPr algn="just">
              <a:lnSpc>
                <a:spcPct val="107000"/>
              </a:lnSpc>
              <a:spcAft>
                <a:spcPts val="800"/>
              </a:spcAft>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sia perché nei relativi Programmi è importante la Performance e non la spesa.</a:t>
            </a:r>
          </a:p>
        </p:txBody>
      </p:sp>
      <p:sp>
        <p:nvSpPr>
          <p:cNvPr id="4" name="Segnaposto numero diapositiva 3">
            <a:extLst>
              <a:ext uri="{FF2B5EF4-FFF2-40B4-BE49-F238E27FC236}">
                <a16:creationId xmlns:a16="http://schemas.microsoft.com/office/drawing/2014/main" id="{72381ACF-166C-7177-AFBD-F289660B67B8}"/>
              </a:ext>
            </a:extLst>
          </p:cNvPr>
          <p:cNvSpPr>
            <a:spLocks noGrp="1"/>
          </p:cNvSpPr>
          <p:nvPr>
            <p:ph type="sldNum" sz="quarter" idx="12"/>
          </p:nvPr>
        </p:nvSpPr>
        <p:spPr/>
        <p:txBody>
          <a:bodyPr/>
          <a:lstStyle/>
          <a:p>
            <a:fld id="{AD40A07A-791B-4982-8048-CDE541102367}" type="slidenum">
              <a:rPr lang="it-IT" smtClean="0"/>
              <a:t>6</a:t>
            </a:fld>
            <a:endParaRPr lang="it-IT"/>
          </a:p>
        </p:txBody>
      </p:sp>
    </p:spTree>
    <p:extLst>
      <p:ext uri="{BB962C8B-B14F-4D97-AF65-F5344CB8AC3E}">
        <p14:creationId xmlns:p14="http://schemas.microsoft.com/office/powerpoint/2010/main" val="88426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F3C220-4610-48A5-B238-16A0974E3FBA}"/>
              </a:ext>
            </a:extLst>
          </p:cNvPr>
          <p:cNvSpPr>
            <a:spLocks noGrp="1"/>
          </p:cNvSpPr>
          <p:nvPr>
            <p:ph idx="1"/>
          </p:nvPr>
        </p:nvSpPr>
        <p:spPr>
          <a:xfrm>
            <a:off x="838200" y="1749972"/>
            <a:ext cx="10515600" cy="4162098"/>
          </a:xfrm>
        </p:spPr>
        <p:txBody>
          <a:bodyPr>
            <a:normAutofit/>
          </a:bodyPr>
          <a:lstStyle/>
          <a:p>
            <a:pPr marL="0" indent="0" algn="just">
              <a:lnSpc>
                <a:spcPct val="107000"/>
              </a:lnSpc>
              <a:spcAft>
                <a:spcPts val="800"/>
              </a:spcAft>
              <a:buNone/>
            </a:pPr>
            <a:r>
              <a:rPr lang="it-IT"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Il Piano agisce in un orizzonte temporale che parte dal 2021 e si</a:t>
            </a:r>
            <a:r>
              <a:rPr lang="it-IT" sz="4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it-IT"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conclude</a:t>
            </a:r>
            <a:r>
              <a:rPr lang="it-IT" sz="4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it-IT"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nel 2026.</a:t>
            </a:r>
          </a:p>
        </p:txBody>
      </p:sp>
      <p:sp>
        <p:nvSpPr>
          <p:cNvPr id="4" name="Segnaposto numero diapositiva 3">
            <a:extLst>
              <a:ext uri="{FF2B5EF4-FFF2-40B4-BE49-F238E27FC236}">
                <a16:creationId xmlns:a16="http://schemas.microsoft.com/office/drawing/2014/main" id="{72381ACF-166C-7177-AFBD-F289660B67B8}"/>
              </a:ext>
            </a:extLst>
          </p:cNvPr>
          <p:cNvSpPr>
            <a:spLocks noGrp="1"/>
          </p:cNvSpPr>
          <p:nvPr>
            <p:ph type="sldNum" sz="quarter" idx="12"/>
          </p:nvPr>
        </p:nvSpPr>
        <p:spPr/>
        <p:txBody>
          <a:bodyPr/>
          <a:lstStyle/>
          <a:p>
            <a:fld id="{AD40A07A-791B-4982-8048-CDE541102367}" type="slidenum">
              <a:rPr lang="it-IT" smtClean="0"/>
              <a:t>7</a:t>
            </a:fld>
            <a:endParaRPr lang="it-IT"/>
          </a:p>
        </p:txBody>
      </p:sp>
    </p:spTree>
    <p:extLst>
      <p:ext uri="{BB962C8B-B14F-4D97-AF65-F5344CB8AC3E}">
        <p14:creationId xmlns:p14="http://schemas.microsoft.com/office/powerpoint/2010/main" val="337358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F3C220-4610-48A5-B238-16A0974E3FBA}"/>
              </a:ext>
            </a:extLst>
          </p:cNvPr>
          <p:cNvSpPr>
            <a:spLocks noGrp="1"/>
          </p:cNvSpPr>
          <p:nvPr>
            <p:ph idx="1"/>
          </p:nvPr>
        </p:nvSpPr>
        <p:spPr>
          <a:xfrm>
            <a:off x="838200" y="740979"/>
            <a:ext cx="10515600" cy="5683469"/>
          </a:xfrm>
        </p:spPr>
        <p:txBody>
          <a:bodyPr>
            <a:normAutofit fontScale="92500" lnSpcReduction="20000"/>
          </a:bodyPr>
          <a:lstStyle/>
          <a:p>
            <a:pPr marL="0" indent="0" algn="just">
              <a:lnSpc>
                <a:spcPct val="107000"/>
              </a:lnSpc>
              <a:spcAft>
                <a:spcPts val="800"/>
              </a:spcAft>
              <a:buNone/>
            </a:pPr>
            <a:r>
              <a:rPr lang="it-IT" sz="3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Il Piano prevede sei pilastri strategici:</a:t>
            </a:r>
          </a:p>
          <a:p>
            <a:pPr marL="0" indent="0" algn="just">
              <a:lnSpc>
                <a:spcPct val="107000"/>
              </a:lnSpc>
              <a:spcAft>
                <a:spcPts val="800"/>
              </a:spcAft>
              <a:buNone/>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transizione digitale; </a:t>
            </a:r>
          </a:p>
          <a:p>
            <a:pPr marL="0" indent="0" algn="just">
              <a:lnSpc>
                <a:spcPct val="107000"/>
              </a:lnSpc>
              <a:spcAft>
                <a:spcPts val="800"/>
              </a:spcAft>
              <a:buNone/>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 transizione verde;</a:t>
            </a:r>
          </a:p>
          <a:p>
            <a:pPr marL="0" indent="0" algn="just">
              <a:lnSpc>
                <a:spcPct val="107000"/>
              </a:lnSpc>
              <a:spcAft>
                <a:spcPts val="800"/>
              </a:spcAft>
              <a:buNone/>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 infrastrutture per una mobilità sostenibile ed inclusiva; </a:t>
            </a:r>
          </a:p>
          <a:p>
            <a:pPr marL="0" indent="0" algn="just">
              <a:lnSpc>
                <a:spcPct val="107000"/>
              </a:lnSpc>
              <a:spcAft>
                <a:spcPts val="800"/>
              </a:spcAft>
              <a:buNone/>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 istruzione e ricerca  con politiche indirizzate alla prossima generazione, per valorizzare l’istruzione e le competenze dell’infanzia e dei giovani (art. 3 Reg. 2021/241);</a:t>
            </a:r>
          </a:p>
          <a:p>
            <a:pPr marL="0" indent="0" algn="just">
              <a:lnSpc>
                <a:spcPct val="107000"/>
              </a:lnSpc>
              <a:spcAft>
                <a:spcPts val="800"/>
              </a:spcAft>
              <a:buNone/>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 inclusione e coesione;</a:t>
            </a:r>
          </a:p>
          <a:p>
            <a:pPr marL="0" indent="0" algn="just">
              <a:lnSpc>
                <a:spcPct val="107000"/>
              </a:lnSpc>
              <a:spcAft>
                <a:spcPts val="800"/>
              </a:spcAft>
              <a:buNone/>
            </a:pPr>
            <a:r>
              <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 salute e resilienza economica, sociale ed istituzionale al fine di rafforzare la capacità di risposta alla crisi.</a:t>
            </a:r>
          </a:p>
        </p:txBody>
      </p:sp>
      <p:sp>
        <p:nvSpPr>
          <p:cNvPr id="4" name="Segnaposto numero diapositiva 3">
            <a:extLst>
              <a:ext uri="{FF2B5EF4-FFF2-40B4-BE49-F238E27FC236}">
                <a16:creationId xmlns:a16="http://schemas.microsoft.com/office/drawing/2014/main" id="{72381ACF-166C-7177-AFBD-F289660B67B8}"/>
              </a:ext>
            </a:extLst>
          </p:cNvPr>
          <p:cNvSpPr>
            <a:spLocks noGrp="1"/>
          </p:cNvSpPr>
          <p:nvPr>
            <p:ph type="sldNum" sz="quarter" idx="12"/>
          </p:nvPr>
        </p:nvSpPr>
        <p:spPr/>
        <p:txBody>
          <a:bodyPr/>
          <a:lstStyle/>
          <a:p>
            <a:fld id="{AD40A07A-791B-4982-8048-CDE541102367}" type="slidenum">
              <a:rPr lang="it-IT" smtClean="0"/>
              <a:t>8</a:t>
            </a:fld>
            <a:endParaRPr lang="it-IT"/>
          </a:p>
        </p:txBody>
      </p:sp>
    </p:spTree>
    <p:extLst>
      <p:ext uri="{BB962C8B-B14F-4D97-AF65-F5344CB8AC3E}">
        <p14:creationId xmlns:p14="http://schemas.microsoft.com/office/powerpoint/2010/main" val="411246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F3C220-4610-48A5-B238-16A0974E3FBA}"/>
              </a:ext>
            </a:extLst>
          </p:cNvPr>
          <p:cNvSpPr>
            <a:spLocks noGrp="1"/>
          </p:cNvSpPr>
          <p:nvPr>
            <p:ph idx="1"/>
          </p:nvPr>
        </p:nvSpPr>
        <p:spPr>
          <a:xfrm>
            <a:off x="838200" y="740979"/>
            <a:ext cx="10515600" cy="1281785"/>
          </a:xfrm>
        </p:spPr>
        <p:txBody>
          <a:bodyPr>
            <a:normAutofit fontScale="92500"/>
          </a:bodyPr>
          <a:lstStyle/>
          <a:p>
            <a:pPr marL="0" indent="0" algn="just">
              <a:lnSpc>
                <a:spcPct val="107000"/>
              </a:lnSpc>
              <a:spcAft>
                <a:spcPts val="800"/>
              </a:spcAft>
              <a:buNone/>
            </a:pPr>
            <a:r>
              <a:rPr lang="it-IT" sz="3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risorse stanziate per il PNRR sono pari a 191,5 miliardi di euro,(+ 2,9 miliardi </a:t>
            </a:r>
            <a:r>
              <a:rPr lang="it-IT" sz="35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RepowerEU</a:t>
            </a:r>
            <a:r>
              <a:rPr lang="it-IT" sz="3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ripartite in sei missioni:</a:t>
            </a:r>
            <a:endParaRPr lang="it-IT"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72381ACF-166C-7177-AFBD-F289660B67B8}"/>
              </a:ext>
            </a:extLst>
          </p:cNvPr>
          <p:cNvSpPr>
            <a:spLocks noGrp="1"/>
          </p:cNvSpPr>
          <p:nvPr>
            <p:ph type="sldNum" sz="quarter" idx="12"/>
          </p:nvPr>
        </p:nvSpPr>
        <p:spPr/>
        <p:txBody>
          <a:bodyPr/>
          <a:lstStyle/>
          <a:p>
            <a:fld id="{AD40A07A-791B-4982-8048-CDE541102367}" type="slidenum">
              <a:rPr lang="it-IT" smtClean="0"/>
              <a:t>9</a:t>
            </a:fld>
            <a:endParaRPr lang="it-IT"/>
          </a:p>
        </p:txBody>
      </p:sp>
      <p:graphicFrame>
        <p:nvGraphicFramePr>
          <p:cNvPr id="5" name="Grafico 4">
            <a:extLst>
              <a:ext uri="{FF2B5EF4-FFF2-40B4-BE49-F238E27FC236}">
                <a16:creationId xmlns:a16="http://schemas.microsoft.com/office/drawing/2014/main" id="{A09E75EC-B151-A770-2877-21209C9AE817}"/>
              </a:ext>
            </a:extLst>
          </p:cNvPr>
          <p:cNvGraphicFramePr>
            <a:graphicFrameLocks/>
          </p:cNvGraphicFramePr>
          <p:nvPr>
            <p:extLst>
              <p:ext uri="{D42A27DB-BD31-4B8C-83A1-F6EECF244321}">
                <p14:modId xmlns:p14="http://schemas.microsoft.com/office/powerpoint/2010/main" val="256634444"/>
              </p:ext>
            </p:extLst>
          </p:nvPr>
        </p:nvGraphicFramePr>
        <p:xfrm>
          <a:off x="5572125" y="2207492"/>
          <a:ext cx="5781675" cy="36328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ella 5">
            <a:extLst>
              <a:ext uri="{FF2B5EF4-FFF2-40B4-BE49-F238E27FC236}">
                <a16:creationId xmlns:a16="http://schemas.microsoft.com/office/drawing/2014/main" id="{4918974F-69E4-E551-476A-EE8587023391}"/>
              </a:ext>
            </a:extLst>
          </p:cNvPr>
          <p:cNvGraphicFramePr>
            <a:graphicFrameLocks noGrp="1"/>
          </p:cNvGraphicFramePr>
          <p:nvPr>
            <p:extLst>
              <p:ext uri="{D42A27DB-BD31-4B8C-83A1-F6EECF244321}">
                <p14:modId xmlns:p14="http://schemas.microsoft.com/office/powerpoint/2010/main" val="3977051402"/>
              </p:ext>
            </p:extLst>
          </p:nvPr>
        </p:nvGraphicFramePr>
        <p:xfrm>
          <a:off x="914400" y="2207492"/>
          <a:ext cx="4535055" cy="1312371"/>
        </p:xfrm>
        <a:graphic>
          <a:graphicData uri="http://schemas.openxmlformats.org/drawingml/2006/table">
            <a:tbl>
              <a:tblPr/>
              <a:tblGrid>
                <a:gridCol w="3103418">
                  <a:extLst>
                    <a:ext uri="{9D8B030D-6E8A-4147-A177-3AD203B41FA5}">
                      <a16:colId xmlns:a16="http://schemas.microsoft.com/office/drawing/2014/main" val="1518232223"/>
                    </a:ext>
                  </a:extLst>
                </a:gridCol>
                <a:gridCol w="1431637">
                  <a:extLst>
                    <a:ext uri="{9D8B030D-6E8A-4147-A177-3AD203B41FA5}">
                      <a16:colId xmlns:a16="http://schemas.microsoft.com/office/drawing/2014/main" val="2783188550"/>
                    </a:ext>
                  </a:extLst>
                </a:gridCol>
              </a:tblGrid>
              <a:tr h="249381">
                <a:tc>
                  <a:txBody>
                    <a:bodyPr/>
                    <a:lstStyle/>
                    <a:p>
                      <a:pPr algn="l" fontAlgn="b"/>
                      <a:r>
                        <a:rPr lang="it-IT" sz="1100" b="1" i="0" u="none" strike="noStrike" dirty="0">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1" i="0" u="none" strike="noStrike" dirty="0">
                          <a:solidFill>
                            <a:srgbClr val="000000"/>
                          </a:solidFill>
                          <a:effectLst/>
                          <a:latin typeface="Aptos Narrow" panose="020B0004020202020204" pitchFamily="34" charset="0"/>
                        </a:rPr>
                        <a:t>Importi in miliardi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9826026"/>
                  </a:ext>
                </a:extLst>
              </a:tr>
              <a:tr h="163927">
                <a:tc>
                  <a:txBody>
                    <a:bodyPr/>
                    <a:lstStyle/>
                    <a:p>
                      <a:pPr algn="l" fontAlgn="b"/>
                      <a:r>
                        <a:rPr lang="it-IT" sz="1100" b="1" i="0" u="none" strike="noStrike" dirty="0">
                          <a:solidFill>
                            <a:srgbClr val="000000"/>
                          </a:solidFill>
                          <a:effectLst/>
                          <a:latin typeface="Aptos Narrow" panose="020B0004020202020204" pitchFamily="34" charset="0"/>
                        </a:rPr>
                        <a:t>Digitalizzazione, innovazione, competitività e cultura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it-IT" sz="1100" b="1" i="0" u="none" strike="noStrike" dirty="0">
                          <a:solidFill>
                            <a:srgbClr val="000000"/>
                          </a:solidFill>
                          <a:effectLst/>
                          <a:latin typeface="Aptos Narrow" panose="020B0004020202020204" pitchFamily="34" charset="0"/>
                        </a:rPr>
                        <a:t>40,32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2244664"/>
                  </a:ext>
                </a:extLst>
              </a:tr>
              <a:tr h="163927">
                <a:tc>
                  <a:txBody>
                    <a:bodyPr/>
                    <a:lstStyle/>
                    <a:p>
                      <a:pPr algn="l" fontAlgn="b"/>
                      <a:r>
                        <a:rPr lang="it-IT" sz="1100" b="1" i="0" u="none" strike="noStrike" dirty="0">
                          <a:solidFill>
                            <a:srgbClr val="000000"/>
                          </a:solidFill>
                          <a:effectLst/>
                          <a:latin typeface="Aptos Narrow" panose="020B0004020202020204" pitchFamily="34" charset="0"/>
                        </a:rPr>
                        <a:t>Rivoluzione verde e transizione ecologica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it-IT" sz="1100" b="1" i="0" u="none" strike="noStrike">
                          <a:solidFill>
                            <a:srgbClr val="000000"/>
                          </a:solidFill>
                          <a:effectLst/>
                          <a:latin typeface="Aptos Narrow" panose="020B0004020202020204" pitchFamily="34" charset="0"/>
                        </a:rPr>
                        <a:t>59,47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0809191"/>
                  </a:ext>
                </a:extLst>
              </a:tr>
              <a:tr h="163927">
                <a:tc>
                  <a:txBody>
                    <a:bodyPr/>
                    <a:lstStyle/>
                    <a:p>
                      <a:pPr algn="l" fontAlgn="b"/>
                      <a:r>
                        <a:rPr lang="it-IT" sz="1100" b="1" i="0" u="none" strike="noStrike" dirty="0">
                          <a:solidFill>
                            <a:srgbClr val="000000"/>
                          </a:solidFill>
                          <a:effectLst/>
                          <a:latin typeface="Aptos Narrow" panose="020B0004020202020204" pitchFamily="34" charset="0"/>
                        </a:rPr>
                        <a:t>Infrastrutture per una mobilità sostenibile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it-IT" sz="1100" b="1" i="0" u="none" strike="noStrike">
                          <a:solidFill>
                            <a:srgbClr val="000000"/>
                          </a:solidFill>
                          <a:effectLst/>
                          <a:latin typeface="Aptos Narrow" panose="020B0004020202020204" pitchFamily="34" charset="0"/>
                        </a:rPr>
                        <a:t>25,40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8811253"/>
                  </a:ext>
                </a:extLst>
              </a:tr>
              <a:tr h="163927">
                <a:tc>
                  <a:txBody>
                    <a:bodyPr/>
                    <a:lstStyle/>
                    <a:p>
                      <a:pPr algn="l" fontAlgn="b"/>
                      <a:r>
                        <a:rPr lang="it-IT" sz="1100" b="1" i="0" u="none" strike="noStrike" dirty="0">
                          <a:solidFill>
                            <a:srgbClr val="000000"/>
                          </a:solidFill>
                          <a:effectLst/>
                          <a:latin typeface="Aptos Narrow" panose="020B0004020202020204" pitchFamily="34" charset="0"/>
                        </a:rPr>
                        <a:t>Istruzione e ricerca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it-IT" sz="1100" b="1" i="0" u="none" strike="noStrike" dirty="0">
                          <a:solidFill>
                            <a:srgbClr val="000000"/>
                          </a:solidFill>
                          <a:effectLst/>
                          <a:latin typeface="Aptos Narrow" panose="020B0004020202020204" pitchFamily="34" charset="0"/>
                        </a:rPr>
                        <a:t>30,88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1474255"/>
                  </a:ext>
                </a:extLst>
              </a:tr>
              <a:tr h="163927">
                <a:tc>
                  <a:txBody>
                    <a:bodyPr/>
                    <a:lstStyle/>
                    <a:p>
                      <a:pPr algn="l" fontAlgn="b"/>
                      <a:r>
                        <a:rPr lang="it-IT" sz="1100" b="1" i="0" u="none" strike="noStrike">
                          <a:solidFill>
                            <a:srgbClr val="000000"/>
                          </a:solidFill>
                          <a:effectLst/>
                          <a:latin typeface="Aptos Narrow" panose="020B0004020202020204" pitchFamily="34" charset="0"/>
                        </a:rPr>
                        <a:t>Inclusione e coesione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it-IT" sz="1100" b="1" i="0" u="none" strike="noStrike" dirty="0">
                          <a:solidFill>
                            <a:srgbClr val="000000"/>
                          </a:solidFill>
                          <a:effectLst/>
                          <a:latin typeface="Aptos Narrow" panose="020B0004020202020204" pitchFamily="34" charset="0"/>
                        </a:rPr>
                        <a:t>19,81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4945015"/>
                  </a:ext>
                </a:extLst>
              </a:tr>
              <a:tr h="163927">
                <a:tc>
                  <a:txBody>
                    <a:bodyPr/>
                    <a:lstStyle/>
                    <a:p>
                      <a:pPr algn="l" fontAlgn="b"/>
                      <a:r>
                        <a:rPr lang="it-IT" sz="1100" b="1" i="0" u="none" strike="noStrike">
                          <a:solidFill>
                            <a:srgbClr val="000000"/>
                          </a:solidFill>
                          <a:effectLst/>
                          <a:latin typeface="Aptos Narrow" panose="020B0004020202020204" pitchFamily="34" charset="0"/>
                        </a:rPr>
                        <a:t>Salute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it-IT" sz="1100" b="1" i="0" u="none" strike="noStrike" dirty="0">
                          <a:solidFill>
                            <a:srgbClr val="000000"/>
                          </a:solidFill>
                          <a:effectLst/>
                          <a:latin typeface="Aptos Narrow" panose="020B0004020202020204" pitchFamily="34" charset="0"/>
                        </a:rPr>
                        <a:t>15,63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6485361"/>
                  </a:ext>
                </a:extLst>
              </a:tr>
            </a:tbl>
          </a:graphicData>
        </a:graphic>
      </p:graphicFrame>
    </p:spTree>
    <p:extLst>
      <p:ext uri="{BB962C8B-B14F-4D97-AF65-F5344CB8AC3E}">
        <p14:creationId xmlns:p14="http://schemas.microsoft.com/office/powerpoint/2010/main" val="315490928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2839</TotalTime>
  <Words>4361</Words>
  <Application>Microsoft Office PowerPoint</Application>
  <PresentationFormat>Widescreen</PresentationFormat>
  <Paragraphs>373</Paragraphs>
  <Slides>51</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51</vt:i4>
      </vt:variant>
    </vt:vector>
  </HeadingPairs>
  <TitlesOfParts>
    <vt:vector size="57" baseType="lpstr">
      <vt:lpstr>Aptos</vt:lpstr>
      <vt:lpstr>Aptos Narrow</vt: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LUIGI RUFO</dc:creator>
  <cp:lastModifiedBy>Giorgio Giuseppe Sobrino</cp:lastModifiedBy>
  <cp:revision>106</cp:revision>
  <cp:lastPrinted>2022-12-14T12:13:05Z</cp:lastPrinted>
  <dcterms:created xsi:type="dcterms:W3CDTF">2021-07-02T07:31:47Z</dcterms:created>
  <dcterms:modified xsi:type="dcterms:W3CDTF">2024-03-22T09:51:48Z</dcterms:modified>
</cp:coreProperties>
</file>